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67" r:id="rId2"/>
    <p:sldId id="266" r:id="rId3"/>
    <p:sldId id="256" r:id="rId4"/>
    <p:sldId id="257" r:id="rId5"/>
    <p:sldId id="258" r:id="rId6"/>
    <p:sldId id="259" r:id="rId7"/>
    <p:sldId id="260" r:id="rId8"/>
    <p:sldId id="261" r:id="rId9"/>
    <p:sldId id="262" r:id="rId10"/>
    <p:sldId id="263" r:id="rId11"/>
    <p:sldId id="264" r:id="rId12"/>
    <p:sldId id="265" r:id="rId13"/>
  </p:sldIdLst>
  <p:sldSz cx="14630400" cy="8229600"/>
  <p:notesSz cx="8229600" cy="14630400"/>
  <p:embeddedFontLst>
    <p:embeddedFont>
      <p:font typeface="Kanit Light" panose="020B0604020202020204" charset="-34"/>
      <p:regular r:id="rId15"/>
    </p:embeddedFont>
    <p:embeddedFont>
      <p:font typeface="Martel Sans"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4231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897FD0-1B17-E396-0A31-BD481B67B048}"/>
              </a:ext>
            </a:extLst>
          </p:cNvPr>
          <p:cNvPicPr>
            <a:picLocks noChangeAspect="1"/>
          </p:cNvPicPr>
          <p:nvPr/>
        </p:nvPicPr>
        <p:blipFill>
          <a:blip r:embed="rId2"/>
          <a:stretch>
            <a:fillRect/>
          </a:stretch>
        </p:blipFill>
        <p:spPr>
          <a:xfrm>
            <a:off x="472659" y="91606"/>
            <a:ext cx="12192000" cy="1384490"/>
          </a:xfrm>
          <a:prstGeom prst="rect">
            <a:avLst/>
          </a:prstGeom>
        </p:spPr>
      </p:pic>
      <p:sp>
        <p:nvSpPr>
          <p:cNvPr id="4" name="TextBox 3">
            <a:extLst>
              <a:ext uri="{FF2B5EF4-FFF2-40B4-BE49-F238E27FC236}">
                <a16:creationId xmlns:a16="http://schemas.microsoft.com/office/drawing/2014/main" id="{DC50C6AE-CAF9-DD12-03E4-5268C550AD57}"/>
              </a:ext>
            </a:extLst>
          </p:cNvPr>
          <p:cNvSpPr txBox="1"/>
          <p:nvPr/>
        </p:nvSpPr>
        <p:spPr>
          <a:xfrm>
            <a:off x="1282391" y="1851103"/>
            <a:ext cx="12533970" cy="6494085"/>
          </a:xfrm>
          <a:prstGeom prst="rect">
            <a:avLst/>
          </a:prstGeom>
          <a:noFill/>
        </p:spPr>
        <p:txBody>
          <a:bodyPr wrap="square">
            <a:spAutoFit/>
          </a:bodyPr>
          <a:lstStyle/>
          <a:p>
            <a:pPr algn="ctr"/>
            <a:r>
              <a:rPr lang="en-US" sz="4400" b="1" dirty="0">
                <a:latin typeface="Times New Roman" panose="02020603050405020304" pitchFamily="18" charset="0"/>
                <a:cs typeface="Times New Roman" panose="02020603050405020304" pitchFamily="18" charset="0"/>
              </a:rPr>
              <a:t>Mini Project</a:t>
            </a:r>
            <a:br>
              <a:rPr lang="en-IN" sz="4400" b="1" dirty="0">
                <a:latin typeface="Times New Roman" panose="02020603050405020304" pitchFamily="18" charset="0"/>
                <a:cs typeface="Times New Roman" panose="02020603050405020304" pitchFamily="18" charset="0"/>
              </a:rPr>
            </a:br>
            <a:r>
              <a:rPr lang="en-IN" sz="4400" b="1" dirty="0">
                <a:latin typeface="Times New Roman" panose="02020603050405020304" pitchFamily="18" charset="0"/>
                <a:cs typeface="Times New Roman" panose="02020603050405020304" pitchFamily="18" charset="0"/>
              </a:rPr>
              <a:t>Even Semester</a:t>
            </a:r>
            <a:br>
              <a:rPr lang="en-IN" sz="4400" b="1" dirty="0">
                <a:latin typeface="Times New Roman" panose="02020603050405020304" pitchFamily="18" charset="0"/>
                <a:cs typeface="Times New Roman" panose="02020603050405020304" pitchFamily="18" charset="0"/>
              </a:rPr>
            </a:br>
            <a:r>
              <a:rPr lang="en-IN" sz="4400" b="1" dirty="0">
                <a:latin typeface="Times New Roman" panose="02020603050405020304" pitchFamily="18" charset="0"/>
                <a:cs typeface="Times New Roman" panose="02020603050405020304" pitchFamily="18" charset="0"/>
              </a:rPr>
              <a:t>Session 2024-25</a:t>
            </a:r>
          </a:p>
          <a:p>
            <a:pPr algn="ctr"/>
            <a:endParaRPr lang="en-IN" sz="2800" b="1" dirty="0">
              <a:latin typeface="Times New Roman" panose="02020603050405020304" pitchFamily="18" charset="0"/>
              <a:cs typeface="Times New Roman" panose="02020603050405020304" pitchFamily="18" charset="0"/>
            </a:endParaRPr>
          </a:p>
          <a:p>
            <a:pPr algn="ctr"/>
            <a:r>
              <a:rPr lang="en-IN" sz="2800" b="1" dirty="0">
                <a:solidFill>
                  <a:srgbClr val="FF0000"/>
                </a:solidFill>
                <a:latin typeface="Times New Roman" panose="02020603050405020304" pitchFamily="18" charset="0"/>
                <a:cs typeface="Times New Roman" panose="02020603050405020304" pitchFamily="18" charset="0"/>
              </a:rPr>
              <a:t>&lt;SMART CITY (smart parking ) &gt;</a:t>
            </a:r>
          </a:p>
          <a:p>
            <a:pPr algn="ctr"/>
            <a:endParaRPr lang="en-IN" sz="2400" b="1" dirty="0">
              <a:solidFill>
                <a:srgbClr val="FF0000"/>
              </a:solidFill>
              <a:latin typeface="Times New Roman" panose="02020603050405020304" pitchFamily="18" charset="0"/>
              <a:cs typeface="Times New Roman" panose="02020603050405020304" pitchFamily="18" charset="0"/>
            </a:endParaRPr>
          </a:p>
          <a:p>
            <a:pPr algn="ctr"/>
            <a:r>
              <a:rPr lang="en-IN" sz="2400" b="1" dirty="0">
                <a:latin typeface="Times New Roman" panose="02020603050405020304" pitchFamily="18" charset="0"/>
                <a:cs typeface="Times New Roman" panose="02020603050405020304" pitchFamily="18" charset="0"/>
              </a:rPr>
              <a:t>&lt;VIBHOR TYAGI  202410116100240&gt;</a:t>
            </a:r>
          </a:p>
          <a:p>
            <a:pPr algn="ctr"/>
            <a:r>
              <a:rPr lang="en-IN" sz="2400" b="1" dirty="0">
                <a:latin typeface="Times New Roman" panose="02020603050405020304" pitchFamily="18" charset="0"/>
                <a:cs typeface="Times New Roman" panose="02020603050405020304" pitchFamily="18" charset="0"/>
              </a:rPr>
              <a:t>&lt;YATHARTH TYAGI  202410116100254&gt;</a:t>
            </a:r>
          </a:p>
          <a:p>
            <a:pPr algn="ctr"/>
            <a:endParaRPr lang="en-IN" sz="2400" b="1" dirty="0">
              <a:latin typeface="Times New Roman" panose="02020603050405020304" pitchFamily="18" charset="0"/>
              <a:cs typeface="Times New Roman" panose="02020603050405020304" pitchFamily="18" charset="0"/>
            </a:endParaRPr>
          </a:p>
          <a:p>
            <a:pPr algn="ctr"/>
            <a:endParaRPr lang="en-IN" sz="2400" b="1" dirty="0">
              <a:latin typeface="Times New Roman" panose="02020603050405020304" pitchFamily="18" charset="0"/>
              <a:cs typeface="Times New Roman" panose="02020603050405020304" pitchFamily="18" charset="0"/>
            </a:endParaRPr>
          </a:p>
          <a:p>
            <a:pPr algn="r"/>
            <a:r>
              <a:rPr lang="en-IN" sz="2400" b="1" u="sng" dirty="0">
                <a:latin typeface="Times New Roman" panose="02020603050405020304" pitchFamily="18" charset="0"/>
                <a:cs typeface="Times New Roman" panose="02020603050405020304" pitchFamily="18" charset="0"/>
              </a:rPr>
              <a:t>   Project Supervisor:</a:t>
            </a:r>
          </a:p>
          <a:p>
            <a:pPr algn="r"/>
            <a:r>
              <a:rPr lang="en-IN" sz="2400" dirty="0">
                <a:solidFill>
                  <a:srgbClr val="FF0000"/>
                </a:solidFill>
                <a:latin typeface="Times New Roman" panose="02020603050405020304" pitchFamily="18" charset="0"/>
                <a:cs typeface="Times New Roman" panose="02020603050405020304" pitchFamily="18" charset="0"/>
              </a:rPr>
              <a:t>MS. Shruti mam</a:t>
            </a:r>
          </a:p>
          <a:p>
            <a:pPr algn="r"/>
            <a:r>
              <a:rPr lang="en-IN" sz="2400" dirty="0">
                <a:solidFill>
                  <a:srgbClr val="FF0000"/>
                </a:solidFill>
                <a:latin typeface="Times New Roman" panose="02020603050405020304" pitchFamily="18" charset="0"/>
                <a:cs typeface="Times New Roman" panose="02020603050405020304" pitchFamily="18" charset="0"/>
              </a:rPr>
              <a:t>ASST professor</a:t>
            </a:r>
          </a:p>
          <a:p>
            <a:pPr algn="ct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8313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6047" y="767120"/>
            <a:ext cx="7631906" cy="1350169"/>
          </a:xfrm>
          <a:prstGeom prst="rect">
            <a:avLst/>
          </a:prstGeom>
          <a:noFill/>
          <a:ln/>
        </p:spPr>
        <p:txBody>
          <a:bodyPr wrap="square" lIns="0" tIns="0" rIns="0" bIns="0" rtlCol="0" anchor="t"/>
          <a:lstStyle/>
          <a:p>
            <a:pPr marL="0" indent="0">
              <a:lnSpc>
                <a:spcPts val="5300"/>
              </a:lnSpc>
              <a:buNone/>
            </a:pPr>
            <a:r>
              <a:rPr lang="en-US" sz="4250" dirty="0">
                <a:solidFill>
                  <a:srgbClr val="272D45"/>
                </a:solidFill>
                <a:latin typeface="Kanit Light" pitchFamily="34" charset="0"/>
                <a:ea typeface="Kanit Light" pitchFamily="34" charset="-122"/>
                <a:cs typeface="Kanit Light" pitchFamily="34" charset="-120"/>
              </a:rPr>
              <a:t>Smart City Modules: Traffic Management</a:t>
            </a:r>
            <a:endParaRPr lang="en-US" sz="4250" dirty="0"/>
          </a:p>
        </p:txBody>
      </p:sp>
      <p:sp>
        <p:nvSpPr>
          <p:cNvPr id="4" name="Shape 1"/>
          <p:cNvSpPr/>
          <p:nvPr/>
        </p:nvSpPr>
        <p:spPr>
          <a:xfrm>
            <a:off x="999053" y="2441258"/>
            <a:ext cx="30480" cy="4087178"/>
          </a:xfrm>
          <a:prstGeom prst="roundRect">
            <a:avLst>
              <a:gd name="adj" fmla="val 297674"/>
            </a:avLst>
          </a:prstGeom>
          <a:solidFill>
            <a:srgbClr val="C5D2CF"/>
          </a:solidFill>
          <a:ln/>
        </p:spPr>
      </p:sp>
      <p:sp>
        <p:nvSpPr>
          <p:cNvPr id="5" name="Shape 2"/>
          <p:cNvSpPr/>
          <p:nvPr/>
        </p:nvSpPr>
        <p:spPr>
          <a:xfrm>
            <a:off x="1211580" y="2912031"/>
            <a:ext cx="648057" cy="30480"/>
          </a:xfrm>
          <a:prstGeom prst="roundRect">
            <a:avLst>
              <a:gd name="adj" fmla="val 297674"/>
            </a:avLst>
          </a:prstGeom>
          <a:solidFill>
            <a:srgbClr val="C5D2CF"/>
          </a:solidFill>
          <a:ln/>
        </p:spPr>
      </p:sp>
      <p:sp>
        <p:nvSpPr>
          <p:cNvPr id="6" name="Shape 3"/>
          <p:cNvSpPr/>
          <p:nvPr/>
        </p:nvSpPr>
        <p:spPr>
          <a:xfrm>
            <a:off x="756047" y="2684264"/>
            <a:ext cx="486013" cy="486013"/>
          </a:xfrm>
          <a:prstGeom prst="roundRect">
            <a:avLst>
              <a:gd name="adj" fmla="val 18668"/>
            </a:avLst>
          </a:prstGeom>
          <a:solidFill>
            <a:srgbClr val="DFECE9"/>
          </a:solidFill>
          <a:ln w="7620">
            <a:solidFill>
              <a:srgbClr val="C5D2CF"/>
            </a:solidFill>
            <a:prstDash val="solid"/>
          </a:ln>
        </p:spPr>
      </p:sp>
      <p:sp>
        <p:nvSpPr>
          <p:cNvPr id="7" name="Text 4"/>
          <p:cNvSpPr/>
          <p:nvPr/>
        </p:nvSpPr>
        <p:spPr>
          <a:xfrm>
            <a:off x="837069" y="2724805"/>
            <a:ext cx="323969" cy="404932"/>
          </a:xfrm>
          <a:prstGeom prst="rect">
            <a:avLst/>
          </a:prstGeom>
          <a:noFill/>
          <a:ln/>
        </p:spPr>
        <p:txBody>
          <a:bodyPr wrap="none" lIns="0" tIns="0" rIns="0" bIns="0" rtlCol="0" anchor="t"/>
          <a:lstStyle/>
          <a:p>
            <a:pPr marL="0" indent="0" algn="ctr">
              <a:lnSpc>
                <a:spcPts val="2550"/>
              </a:lnSpc>
              <a:buNone/>
            </a:pPr>
            <a:r>
              <a:rPr lang="en-US" sz="2550" dirty="0">
                <a:solidFill>
                  <a:srgbClr val="2C3249"/>
                </a:solidFill>
                <a:latin typeface="Kanit Light" pitchFamily="34" charset="0"/>
                <a:ea typeface="Kanit Light" pitchFamily="34" charset="-122"/>
                <a:cs typeface="Kanit Light" pitchFamily="34" charset="-120"/>
              </a:rPr>
              <a:t>1</a:t>
            </a:r>
            <a:endParaRPr lang="en-US" sz="2550" dirty="0"/>
          </a:p>
        </p:txBody>
      </p:sp>
      <p:sp>
        <p:nvSpPr>
          <p:cNvPr id="8" name="Text 5"/>
          <p:cNvSpPr/>
          <p:nvPr/>
        </p:nvSpPr>
        <p:spPr>
          <a:xfrm>
            <a:off x="2079188" y="2657237"/>
            <a:ext cx="4524613" cy="337542"/>
          </a:xfrm>
          <a:prstGeom prst="rect">
            <a:avLst/>
          </a:prstGeom>
          <a:noFill/>
          <a:ln/>
        </p:spPr>
        <p:txBody>
          <a:bodyPr wrap="none" lIns="0" tIns="0" rIns="0" bIns="0" rtlCol="0" anchor="t"/>
          <a:lstStyle/>
          <a:p>
            <a:pPr marL="0" indent="0" algn="l">
              <a:lnSpc>
                <a:spcPts val="2650"/>
              </a:lnSpc>
              <a:buNone/>
            </a:pPr>
            <a:r>
              <a:rPr lang="en-US" sz="2100" dirty="0">
                <a:solidFill>
                  <a:srgbClr val="2C3249"/>
                </a:solidFill>
                <a:latin typeface="Kanit Light" pitchFamily="34" charset="0"/>
                <a:ea typeface="Kanit Light" pitchFamily="34" charset="-122"/>
                <a:cs typeface="Kanit Light" pitchFamily="34" charset="-120"/>
              </a:rPr>
              <a:t>Intelligent Traffic Management System</a:t>
            </a:r>
            <a:endParaRPr lang="en-US" sz="2100" dirty="0"/>
          </a:p>
        </p:txBody>
      </p:sp>
      <p:sp>
        <p:nvSpPr>
          <p:cNvPr id="9" name="Text 6"/>
          <p:cNvSpPr/>
          <p:nvPr/>
        </p:nvSpPr>
        <p:spPr>
          <a:xfrm>
            <a:off x="2079188" y="3124319"/>
            <a:ext cx="6308765" cy="1036558"/>
          </a:xfrm>
          <a:prstGeom prst="rect">
            <a:avLst/>
          </a:prstGeom>
          <a:noFill/>
          <a:ln/>
        </p:spPr>
        <p:txBody>
          <a:bodyPr wrap="square" lIns="0" tIns="0" rIns="0" bIns="0" rtlCol="0" anchor="t"/>
          <a:lstStyle/>
          <a:p>
            <a:pPr marL="0" indent="0" algn="l">
              <a:lnSpc>
                <a:spcPts val="2700"/>
              </a:lnSpc>
              <a:buNone/>
            </a:pPr>
            <a:r>
              <a:rPr lang="en-US" sz="1700" dirty="0">
                <a:solidFill>
                  <a:srgbClr val="2C3249"/>
                </a:solidFill>
                <a:latin typeface="Martel Sans" pitchFamily="34" charset="0"/>
                <a:ea typeface="Martel Sans" pitchFamily="34" charset="-122"/>
                <a:cs typeface="Martel Sans" pitchFamily="34" charset="-120"/>
              </a:rPr>
              <a:t>Real-time traffic monitoring using sensors and cameras. Adaptive traffic signal control based on traffic conditions. Predictive traffic forecasting using AI algorithms.</a:t>
            </a:r>
            <a:endParaRPr lang="en-US" sz="1700" dirty="0"/>
          </a:p>
        </p:txBody>
      </p:sp>
      <p:sp>
        <p:nvSpPr>
          <p:cNvPr id="10" name="Shape 7"/>
          <p:cNvSpPr/>
          <p:nvPr/>
        </p:nvSpPr>
        <p:spPr>
          <a:xfrm>
            <a:off x="1211580" y="5063609"/>
            <a:ext cx="648057" cy="30480"/>
          </a:xfrm>
          <a:prstGeom prst="roundRect">
            <a:avLst>
              <a:gd name="adj" fmla="val 297674"/>
            </a:avLst>
          </a:prstGeom>
          <a:solidFill>
            <a:srgbClr val="C5D2CF"/>
          </a:solidFill>
          <a:ln/>
        </p:spPr>
      </p:sp>
      <p:sp>
        <p:nvSpPr>
          <p:cNvPr id="11" name="Shape 8"/>
          <p:cNvSpPr/>
          <p:nvPr/>
        </p:nvSpPr>
        <p:spPr>
          <a:xfrm>
            <a:off x="756047" y="4835843"/>
            <a:ext cx="486013" cy="486013"/>
          </a:xfrm>
          <a:prstGeom prst="roundRect">
            <a:avLst>
              <a:gd name="adj" fmla="val 18668"/>
            </a:avLst>
          </a:prstGeom>
          <a:solidFill>
            <a:srgbClr val="DFECE9"/>
          </a:solidFill>
          <a:ln w="7620">
            <a:solidFill>
              <a:srgbClr val="C5D2CF"/>
            </a:solidFill>
            <a:prstDash val="solid"/>
          </a:ln>
        </p:spPr>
      </p:sp>
      <p:sp>
        <p:nvSpPr>
          <p:cNvPr id="12" name="Text 9"/>
          <p:cNvSpPr/>
          <p:nvPr/>
        </p:nvSpPr>
        <p:spPr>
          <a:xfrm>
            <a:off x="837069" y="4876383"/>
            <a:ext cx="323969" cy="404932"/>
          </a:xfrm>
          <a:prstGeom prst="rect">
            <a:avLst/>
          </a:prstGeom>
          <a:noFill/>
          <a:ln/>
        </p:spPr>
        <p:txBody>
          <a:bodyPr wrap="none" lIns="0" tIns="0" rIns="0" bIns="0" rtlCol="0" anchor="t"/>
          <a:lstStyle/>
          <a:p>
            <a:pPr marL="0" indent="0" algn="ctr">
              <a:lnSpc>
                <a:spcPts val="2550"/>
              </a:lnSpc>
              <a:buNone/>
            </a:pPr>
            <a:r>
              <a:rPr lang="en-US" sz="2550" dirty="0">
                <a:solidFill>
                  <a:srgbClr val="2C3249"/>
                </a:solidFill>
                <a:latin typeface="Kanit Light" pitchFamily="34" charset="0"/>
                <a:ea typeface="Kanit Light" pitchFamily="34" charset="-122"/>
                <a:cs typeface="Kanit Light" pitchFamily="34" charset="-120"/>
              </a:rPr>
              <a:t>2</a:t>
            </a:r>
            <a:endParaRPr lang="en-US" sz="2550" dirty="0"/>
          </a:p>
        </p:txBody>
      </p:sp>
      <p:sp>
        <p:nvSpPr>
          <p:cNvPr id="13" name="Text 10"/>
          <p:cNvSpPr/>
          <p:nvPr/>
        </p:nvSpPr>
        <p:spPr>
          <a:xfrm>
            <a:off x="2079188" y="4808815"/>
            <a:ext cx="2700218" cy="337542"/>
          </a:xfrm>
          <a:prstGeom prst="rect">
            <a:avLst/>
          </a:prstGeom>
          <a:noFill/>
          <a:ln/>
        </p:spPr>
        <p:txBody>
          <a:bodyPr wrap="none" lIns="0" tIns="0" rIns="0" bIns="0" rtlCol="0" anchor="t"/>
          <a:lstStyle/>
          <a:p>
            <a:pPr marL="0" indent="0" algn="l">
              <a:lnSpc>
                <a:spcPts val="2650"/>
              </a:lnSpc>
              <a:buNone/>
            </a:pPr>
            <a:r>
              <a:rPr lang="en-US" sz="2100" dirty="0">
                <a:solidFill>
                  <a:srgbClr val="2C3249"/>
                </a:solidFill>
                <a:latin typeface="Kanit Light" pitchFamily="34" charset="0"/>
                <a:ea typeface="Kanit Light" pitchFamily="34" charset="-122"/>
                <a:cs typeface="Kanit Light" pitchFamily="34" charset="-120"/>
              </a:rPr>
              <a:t>Smart Parking System</a:t>
            </a:r>
            <a:endParaRPr lang="en-US" sz="2100" dirty="0"/>
          </a:p>
        </p:txBody>
      </p:sp>
      <p:sp>
        <p:nvSpPr>
          <p:cNvPr id="14" name="Text 11"/>
          <p:cNvSpPr/>
          <p:nvPr/>
        </p:nvSpPr>
        <p:spPr>
          <a:xfrm>
            <a:off x="2079188" y="5275897"/>
            <a:ext cx="6308765" cy="1036558"/>
          </a:xfrm>
          <a:prstGeom prst="rect">
            <a:avLst/>
          </a:prstGeom>
          <a:noFill/>
          <a:ln/>
        </p:spPr>
        <p:txBody>
          <a:bodyPr wrap="square" lIns="0" tIns="0" rIns="0" bIns="0" rtlCol="0" anchor="t"/>
          <a:lstStyle/>
          <a:p>
            <a:pPr marL="0" indent="0" algn="l">
              <a:lnSpc>
                <a:spcPts val="2700"/>
              </a:lnSpc>
              <a:buNone/>
            </a:pPr>
            <a:r>
              <a:rPr lang="en-US" sz="1700" dirty="0">
                <a:solidFill>
                  <a:srgbClr val="2C3249"/>
                </a:solidFill>
                <a:latin typeface="Martel Sans" pitchFamily="34" charset="0"/>
                <a:ea typeface="Martel Sans" pitchFamily="34" charset="-122"/>
                <a:cs typeface="Martel Sans" pitchFamily="34" charset="-120"/>
              </a:rPr>
              <a:t>Real-time parking availability monitoring using sensors. Mobile app for finding and reserving parking spaces. Dynamic pricing based on demand.</a:t>
            </a:r>
            <a:endParaRPr lang="en-US" sz="1700" dirty="0"/>
          </a:p>
        </p:txBody>
      </p:sp>
      <p:sp>
        <p:nvSpPr>
          <p:cNvPr id="15" name="Text 12"/>
          <p:cNvSpPr/>
          <p:nvPr/>
        </p:nvSpPr>
        <p:spPr>
          <a:xfrm>
            <a:off x="756047" y="6771442"/>
            <a:ext cx="7631906" cy="691039"/>
          </a:xfrm>
          <a:prstGeom prst="rect">
            <a:avLst/>
          </a:prstGeom>
          <a:noFill/>
          <a:ln/>
        </p:spPr>
        <p:txBody>
          <a:bodyPr wrap="square" lIns="0" tIns="0" rIns="0" bIns="0" rtlCol="0" anchor="t"/>
          <a:lstStyle/>
          <a:p>
            <a:pPr marL="0" indent="0">
              <a:lnSpc>
                <a:spcPts val="2700"/>
              </a:lnSpc>
              <a:buNone/>
            </a:pPr>
            <a:r>
              <a:rPr lang="en-US" sz="1700" dirty="0">
                <a:solidFill>
                  <a:srgbClr val="2C3249"/>
                </a:solidFill>
                <a:latin typeface="Martel Sans" pitchFamily="34" charset="0"/>
                <a:ea typeface="Martel Sans" pitchFamily="34" charset="-122"/>
                <a:cs typeface="Martel Sans" pitchFamily="34" charset="-120"/>
              </a:rPr>
              <a:t>These modules are expected to reduce traffic congestion by 30% and increase parking efficiency by 25%.</a:t>
            </a:r>
            <a:endParaRPr lang="en-US" sz="17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3662" y="847844"/>
            <a:ext cx="7696676" cy="1292304"/>
          </a:xfrm>
          <a:prstGeom prst="rect">
            <a:avLst/>
          </a:prstGeom>
          <a:noFill/>
          <a:ln/>
        </p:spPr>
        <p:txBody>
          <a:bodyPr wrap="square" lIns="0" tIns="0" rIns="0" bIns="0" rtlCol="0" anchor="t"/>
          <a:lstStyle/>
          <a:p>
            <a:pPr marL="0" indent="0">
              <a:lnSpc>
                <a:spcPts val="5050"/>
              </a:lnSpc>
              <a:buNone/>
            </a:pPr>
            <a:r>
              <a:rPr lang="en-US" sz="4050" dirty="0">
                <a:solidFill>
                  <a:srgbClr val="272D45"/>
                </a:solidFill>
                <a:latin typeface="Kanit Light" pitchFamily="34" charset="0"/>
                <a:ea typeface="Kanit Light" pitchFamily="34" charset="-122"/>
                <a:cs typeface="Kanit Light" pitchFamily="34" charset="-120"/>
              </a:rPr>
              <a:t>Smart City Modules: Public Safety and Energy Management</a:t>
            </a:r>
            <a:endParaRPr lang="en-US" sz="4050" dirty="0"/>
          </a:p>
        </p:txBody>
      </p:sp>
      <p:pic>
        <p:nvPicPr>
          <p:cNvPr id="4" name="Image 1" descr="preencoded.png"/>
          <p:cNvPicPr>
            <a:picLocks noChangeAspect="1"/>
          </p:cNvPicPr>
          <p:nvPr/>
        </p:nvPicPr>
        <p:blipFill>
          <a:blip r:embed="rId4"/>
          <a:stretch>
            <a:fillRect/>
          </a:stretch>
        </p:blipFill>
        <p:spPr>
          <a:xfrm>
            <a:off x="723662" y="2450306"/>
            <a:ext cx="1033820" cy="1853089"/>
          </a:xfrm>
          <a:prstGeom prst="rect">
            <a:avLst/>
          </a:prstGeom>
        </p:spPr>
      </p:pic>
      <p:sp>
        <p:nvSpPr>
          <p:cNvPr id="5" name="Text 1"/>
          <p:cNvSpPr/>
          <p:nvPr/>
        </p:nvSpPr>
        <p:spPr>
          <a:xfrm>
            <a:off x="2067639" y="2656999"/>
            <a:ext cx="3010019" cy="323017"/>
          </a:xfrm>
          <a:prstGeom prst="rect">
            <a:avLst/>
          </a:prstGeom>
          <a:noFill/>
          <a:ln/>
        </p:spPr>
        <p:txBody>
          <a:bodyPr wrap="none" lIns="0" tIns="0" rIns="0" bIns="0" rtlCol="0" anchor="t"/>
          <a:lstStyle/>
          <a:p>
            <a:pPr marL="0" indent="0" algn="l">
              <a:lnSpc>
                <a:spcPts val="2500"/>
              </a:lnSpc>
              <a:buNone/>
            </a:pPr>
            <a:r>
              <a:rPr lang="en-US" sz="2000" dirty="0">
                <a:solidFill>
                  <a:srgbClr val="2C3249"/>
                </a:solidFill>
                <a:latin typeface="Kanit Light" pitchFamily="34" charset="0"/>
                <a:ea typeface="Kanit Light" pitchFamily="34" charset="-122"/>
                <a:cs typeface="Kanit Light" pitchFamily="34" charset="-120"/>
              </a:rPr>
              <a:t>Smart Surveillance System</a:t>
            </a:r>
            <a:endParaRPr lang="en-US" sz="2000" dirty="0"/>
          </a:p>
        </p:txBody>
      </p:sp>
      <p:sp>
        <p:nvSpPr>
          <p:cNvPr id="6" name="Text 2"/>
          <p:cNvSpPr/>
          <p:nvPr/>
        </p:nvSpPr>
        <p:spPr>
          <a:xfrm>
            <a:off x="2067639" y="3104078"/>
            <a:ext cx="6352699" cy="992624"/>
          </a:xfrm>
          <a:prstGeom prst="rect">
            <a:avLst/>
          </a:prstGeom>
          <a:noFill/>
          <a:ln/>
        </p:spPr>
        <p:txBody>
          <a:bodyPr wrap="square" lIns="0" tIns="0" rIns="0" bIns="0" rtlCol="0" anchor="t"/>
          <a:lstStyle/>
          <a:p>
            <a:pPr marL="0" indent="0" algn="l">
              <a:lnSpc>
                <a:spcPts val="2600"/>
              </a:lnSpc>
              <a:buNone/>
            </a:pPr>
            <a:r>
              <a:rPr lang="en-US" sz="1600" dirty="0">
                <a:solidFill>
                  <a:srgbClr val="2C3249"/>
                </a:solidFill>
                <a:latin typeface="Martel Sans" pitchFamily="34" charset="0"/>
                <a:ea typeface="Martel Sans" pitchFamily="34" charset="-122"/>
                <a:cs typeface="Martel Sans" pitchFamily="34" charset="-120"/>
              </a:rPr>
              <a:t>Real-time video analytics for crime detection and prevention. Facial recognition and license plate recognition. Integration with emergency response systems.</a:t>
            </a:r>
            <a:endParaRPr lang="en-US" sz="1600" dirty="0"/>
          </a:p>
        </p:txBody>
      </p:sp>
      <p:pic>
        <p:nvPicPr>
          <p:cNvPr id="7" name="Image 2" descr="preencoded.png"/>
          <p:cNvPicPr>
            <a:picLocks noChangeAspect="1"/>
          </p:cNvPicPr>
          <p:nvPr/>
        </p:nvPicPr>
        <p:blipFill>
          <a:blip r:embed="rId5"/>
          <a:stretch>
            <a:fillRect/>
          </a:stretch>
        </p:blipFill>
        <p:spPr>
          <a:xfrm>
            <a:off x="723662" y="4303395"/>
            <a:ext cx="1033820" cy="1853089"/>
          </a:xfrm>
          <a:prstGeom prst="rect">
            <a:avLst/>
          </a:prstGeom>
        </p:spPr>
      </p:pic>
      <p:sp>
        <p:nvSpPr>
          <p:cNvPr id="8" name="Text 3"/>
          <p:cNvSpPr/>
          <p:nvPr/>
        </p:nvSpPr>
        <p:spPr>
          <a:xfrm>
            <a:off x="2067639" y="4510088"/>
            <a:ext cx="3972878" cy="323017"/>
          </a:xfrm>
          <a:prstGeom prst="rect">
            <a:avLst/>
          </a:prstGeom>
          <a:noFill/>
          <a:ln/>
        </p:spPr>
        <p:txBody>
          <a:bodyPr wrap="none" lIns="0" tIns="0" rIns="0" bIns="0" rtlCol="0" anchor="t"/>
          <a:lstStyle/>
          <a:p>
            <a:pPr marL="0" indent="0" algn="l">
              <a:lnSpc>
                <a:spcPts val="2500"/>
              </a:lnSpc>
              <a:buNone/>
            </a:pPr>
            <a:r>
              <a:rPr lang="en-US" sz="2000" dirty="0">
                <a:solidFill>
                  <a:srgbClr val="2C3249"/>
                </a:solidFill>
                <a:latin typeface="Kanit Light" pitchFamily="34" charset="0"/>
                <a:ea typeface="Kanit Light" pitchFamily="34" charset="-122"/>
                <a:cs typeface="Kanit Light" pitchFamily="34" charset="-120"/>
              </a:rPr>
              <a:t>Smart Energy Management System</a:t>
            </a:r>
            <a:endParaRPr lang="en-US" sz="2000" dirty="0"/>
          </a:p>
        </p:txBody>
      </p:sp>
      <p:sp>
        <p:nvSpPr>
          <p:cNvPr id="9" name="Text 4"/>
          <p:cNvSpPr/>
          <p:nvPr/>
        </p:nvSpPr>
        <p:spPr>
          <a:xfrm>
            <a:off x="2067639" y="4957167"/>
            <a:ext cx="6352699" cy="992624"/>
          </a:xfrm>
          <a:prstGeom prst="rect">
            <a:avLst/>
          </a:prstGeom>
          <a:noFill/>
          <a:ln/>
        </p:spPr>
        <p:txBody>
          <a:bodyPr wrap="square" lIns="0" tIns="0" rIns="0" bIns="0" rtlCol="0" anchor="t"/>
          <a:lstStyle/>
          <a:p>
            <a:pPr marL="0" indent="0" algn="l">
              <a:lnSpc>
                <a:spcPts val="2600"/>
              </a:lnSpc>
              <a:buNone/>
            </a:pPr>
            <a:r>
              <a:rPr lang="en-US" sz="1600" dirty="0">
                <a:solidFill>
                  <a:srgbClr val="2C3249"/>
                </a:solidFill>
                <a:latin typeface="Martel Sans" pitchFamily="34" charset="0"/>
                <a:ea typeface="Martel Sans" pitchFamily="34" charset="-122"/>
                <a:cs typeface="Martel Sans" pitchFamily="34" charset="-120"/>
              </a:rPr>
              <a:t>Real-time energy consumption monitoring using smart meters. Predictive energy demand forecasting using AI algorithms. Automated control of energy distribution.</a:t>
            </a:r>
            <a:endParaRPr lang="en-US" sz="1600" dirty="0"/>
          </a:p>
        </p:txBody>
      </p:sp>
      <p:sp>
        <p:nvSpPr>
          <p:cNvPr id="10" name="Text 5"/>
          <p:cNvSpPr/>
          <p:nvPr/>
        </p:nvSpPr>
        <p:spPr>
          <a:xfrm>
            <a:off x="723662" y="6389013"/>
            <a:ext cx="7696676" cy="992624"/>
          </a:xfrm>
          <a:prstGeom prst="rect">
            <a:avLst/>
          </a:prstGeom>
          <a:noFill/>
          <a:ln/>
        </p:spPr>
        <p:txBody>
          <a:bodyPr wrap="square" lIns="0" tIns="0" rIns="0" bIns="0" rtlCol="0" anchor="t"/>
          <a:lstStyle/>
          <a:p>
            <a:pPr marL="0" indent="0">
              <a:lnSpc>
                <a:spcPts val="2600"/>
              </a:lnSpc>
              <a:buNone/>
            </a:pPr>
            <a:r>
              <a:rPr lang="en-US" sz="1600" dirty="0">
                <a:solidFill>
                  <a:srgbClr val="2C3249"/>
                </a:solidFill>
                <a:latin typeface="Martel Sans" pitchFamily="34" charset="0"/>
                <a:ea typeface="Martel Sans" pitchFamily="34" charset="-122"/>
                <a:cs typeface="Martel Sans" pitchFamily="34" charset="-120"/>
              </a:rPr>
              <a:t>The smart surveillance system aims to reduce the crime rate by 15%, while the smart energy management system targets a 15% reduction in energy consumption.</a:t>
            </a:r>
            <a:endParaRPr lang="en-US"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75216" y="609005"/>
            <a:ext cx="11342965" cy="692110"/>
          </a:xfrm>
          <a:prstGeom prst="rect">
            <a:avLst/>
          </a:prstGeom>
          <a:noFill/>
          <a:ln/>
        </p:spPr>
        <p:txBody>
          <a:bodyPr wrap="none" lIns="0" tIns="0" rIns="0" bIns="0" rtlCol="0" anchor="t"/>
          <a:lstStyle/>
          <a:p>
            <a:pPr marL="0" indent="0">
              <a:lnSpc>
                <a:spcPts val="5450"/>
              </a:lnSpc>
              <a:buNone/>
            </a:pPr>
            <a:r>
              <a:rPr lang="en-US" sz="4350" dirty="0">
                <a:solidFill>
                  <a:srgbClr val="272D45"/>
                </a:solidFill>
                <a:latin typeface="Kanit Light" pitchFamily="34" charset="0"/>
                <a:ea typeface="Kanit Light" pitchFamily="34" charset="-122"/>
                <a:cs typeface="Kanit Light" pitchFamily="34" charset="-120"/>
              </a:rPr>
              <a:t>Workflow: Data Collection, Analysis, and Action</a:t>
            </a:r>
            <a:endParaRPr lang="en-US" sz="4350" dirty="0"/>
          </a:p>
        </p:txBody>
      </p:sp>
      <p:sp>
        <p:nvSpPr>
          <p:cNvPr id="3" name="Shape 1"/>
          <p:cNvSpPr/>
          <p:nvPr/>
        </p:nvSpPr>
        <p:spPr>
          <a:xfrm>
            <a:off x="775216" y="1744028"/>
            <a:ext cx="166092" cy="833199"/>
          </a:xfrm>
          <a:prstGeom prst="roundRect">
            <a:avLst>
              <a:gd name="adj" fmla="val 56010"/>
            </a:avLst>
          </a:prstGeom>
          <a:solidFill>
            <a:srgbClr val="DFECE9"/>
          </a:solidFill>
          <a:ln w="7620">
            <a:solidFill>
              <a:srgbClr val="C5D2CF"/>
            </a:solidFill>
            <a:prstDash val="solid"/>
          </a:ln>
        </p:spPr>
      </p:sp>
      <p:sp>
        <p:nvSpPr>
          <p:cNvPr id="4" name="Text 2"/>
          <p:cNvSpPr/>
          <p:nvPr/>
        </p:nvSpPr>
        <p:spPr>
          <a:xfrm>
            <a:off x="1273493" y="1744028"/>
            <a:ext cx="2768679" cy="345996"/>
          </a:xfrm>
          <a:prstGeom prst="rect">
            <a:avLst/>
          </a:prstGeom>
          <a:noFill/>
          <a:ln/>
        </p:spPr>
        <p:txBody>
          <a:bodyPr wrap="none" lIns="0" tIns="0" rIns="0" bIns="0" rtlCol="0" anchor="t"/>
          <a:lstStyle/>
          <a:p>
            <a:pPr marL="0" indent="0" algn="l">
              <a:lnSpc>
                <a:spcPts val="2700"/>
              </a:lnSpc>
              <a:buNone/>
            </a:pPr>
            <a:r>
              <a:rPr lang="en-US" sz="2150" dirty="0">
                <a:solidFill>
                  <a:srgbClr val="2C3249"/>
                </a:solidFill>
                <a:latin typeface="Kanit Light" pitchFamily="34" charset="0"/>
                <a:ea typeface="Kanit Light" pitchFamily="34" charset="-122"/>
                <a:cs typeface="Kanit Light" pitchFamily="34" charset="-120"/>
              </a:rPr>
              <a:t>Data Collection</a:t>
            </a:r>
            <a:endParaRPr lang="en-US" sz="2150" dirty="0"/>
          </a:p>
        </p:txBody>
      </p:sp>
      <p:sp>
        <p:nvSpPr>
          <p:cNvPr id="5" name="Text 3"/>
          <p:cNvSpPr/>
          <p:nvPr/>
        </p:nvSpPr>
        <p:spPr>
          <a:xfrm>
            <a:off x="1273493" y="2222897"/>
            <a:ext cx="12581692" cy="354330"/>
          </a:xfrm>
          <a:prstGeom prst="rect">
            <a:avLst/>
          </a:prstGeom>
          <a:noFill/>
          <a:ln/>
        </p:spPr>
        <p:txBody>
          <a:bodyPr wrap="none" lIns="0" tIns="0" rIns="0" bIns="0" rtlCol="0" anchor="t"/>
          <a:lstStyle/>
          <a:p>
            <a:pPr marL="0" indent="0" algn="l">
              <a:lnSpc>
                <a:spcPts val="2750"/>
              </a:lnSpc>
              <a:buNone/>
            </a:pPr>
            <a:r>
              <a:rPr lang="en-US" sz="1700" dirty="0">
                <a:solidFill>
                  <a:srgbClr val="2C3249"/>
                </a:solidFill>
                <a:latin typeface="Martel Sans" pitchFamily="34" charset="0"/>
                <a:ea typeface="Martel Sans" pitchFamily="34" charset="-122"/>
                <a:cs typeface="Martel Sans" pitchFamily="34" charset="-120"/>
              </a:rPr>
              <a:t>Sensors and devices collect data from various sources.</a:t>
            </a:r>
            <a:endParaRPr lang="en-US" sz="1700" dirty="0"/>
          </a:p>
        </p:txBody>
      </p:sp>
      <p:sp>
        <p:nvSpPr>
          <p:cNvPr id="6" name="Shape 4"/>
          <p:cNvSpPr/>
          <p:nvPr/>
        </p:nvSpPr>
        <p:spPr>
          <a:xfrm>
            <a:off x="1107400" y="2798683"/>
            <a:ext cx="166092" cy="833199"/>
          </a:xfrm>
          <a:prstGeom prst="roundRect">
            <a:avLst>
              <a:gd name="adj" fmla="val 56010"/>
            </a:avLst>
          </a:prstGeom>
          <a:solidFill>
            <a:srgbClr val="DFECE9"/>
          </a:solidFill>
          <a:ln w="7620">
            <a:solidFill>
              <a:srgbClr val="C5D2CF"/>
            </a:solidFill>
            <a:prstDash val="solid"/>
          </a:ln>
        </p:spPr>
      </p:sp>
      <p:sp>
        <p:nvSpPr>
          <p:cNvPr id="7" name="Text 5"/>
          <p:cNvSpPr/>
          <p:nvPr/>
        </p:nvSpPr>
        <p:spPr>
          <a:xfrm>
            <a:off x="1605677" y="2798683"/>
            <a:ext cx="2768679" cy="345996"/>
          </a:xfrm>
          <a:prstGeom prst="rect">
            <a:avLst/>
          </a:prstGeom>
          <a:noFill/>
          <a:ln/>
        </p:spPr>
        <p:txBody>
          <a:bodyPr wrap="none" lIns="0" tIns="0" rIns="0" bIns="0" rtlCol="0" anchor="t"/>
          <a:lstStyle/>
          <a:p>
            <a:pPr marL="0" indent="0" algn="l">
              <a:lnSpc>
                <a:spcPts val="2700"/>
              </a:lnSpc>
              <a:buNone/>
            </a:pPr>
            <a:r>
              <a:rPr lang="en-US" sz="2150" dirty="0">
                <a:solidFill>
                  <a:srgbClr val="2C3249"/>
                </a:solidFill>
                <a:latin typeface="Kanit Light" pitchFamily="34" charset="0"/>
                <a:ea typeface="Kanit Light" pitchFamily="34" charset="-122"/>
                <a:cs typeface="Kanit Light" pitchFamily="34" charset="-120"/>
              </a:rPr>
              <a:t>Data Transmission</a:t>
            </a:r>
            <a:endParaRPr lang="en-US" sz="2150" dirty="0"/>
          </a:p>
        </p:txBody>
      </p:sp>
      <p:sp>
        <p:nvSpPr>
          <p:cNvPr id="8" name="Text 6"/>
          <p:cNvSpPr/>
          <p:nvPr/>
        </p:nvSpPr>
        <p:spPr>
          <a:xfrm>
            <a:off x="1605677" y="3277553"/>
            <a:ext cx="12249507" cy="354330"/>
          </a:xfrm>
          <a:prstGeom prst="rect">
            <a:avLst/>
          </a:prstGeom>
          <a:noFill/>
          <a:ln/>
        </p:spPr>
        <p:txBody>
          <a:bodyPr wrap="none" lIns="0" tIns="0" rIns="0" bIns="0" rtlCol="0" anchor="t"/>
          <a:lstStyle/>
          <a:p>
            <a:pPr marL="0" indent="0" algn="l">
              <a:lnSpc>
                <a:spcPts val="2750"/>
              </a:lnSpc>
              <a:buNone/>
            </a:pPr>
            <a:r>
              <a:rPr lang="en-US" sz="1700" dirty="0">
                <a:solidFill>
                  <a:srgbClr val="2C3249"/>
                </a:solidFill>
                <a:latin typeface="Martel Sans" pitchFamily="34" charset="0"/>
                <a:ea typeface="Martel Sans" pitchFamily="34" charset="-122"/>
                <a:cs typeface="Martel Sans" pitchFamily="34" charset="-120"/>
              </a:rPr>
              <a:t>Data is transmitted to a central data management platform.</a:t>
            </a:r>
            <a:endParaRPr lang="en-US" sz="1700" dirty="0"/>
          </a:p>
        </p:txBody>
      </p:sp>
      <p:sp>
        <p:nvSpPr>
          <p:cNvPr id="9" name="Shape 7"/>
          <p:cNvSpPr/>
          <p:nvPr/>
        </p:nvSpPr>
        <p:spPr>
          <a:xfrm>
            <a:off x="1439585" y="3853339"/>
            <a:ext cx="166092" cy="833199"/>
          </a:xfrm>
          <a:prstGeom prst="roundRect">
            <a:avLst>
              <a:gd name="adj" fmla="val 56010"/>
            </a:avLst>
          </a:prstGeom>
          <a:solidFill>
            <a:srgbClr val="DFECE9"/>
          </a:solidFill>
          <a:ln w="7620">
            <a:solidFill>
              <a:srgbClr val="C5D2CF"/>
            </a:solidFill>
            <a:prstDash val="solid"/>
          </a:ln>
        </p:spPr>
      </p:sp>
      <p:sp>
        <p:nvSpPr>
          <p:cNvPr id="10" name="Text 8"/>
          <p:cNvSpPr/>
          <p:nvPr/>
        </p:nvSpPr>
        <p:spPr>
          <a:xfrm>
            <a:off x="1937861" y="3853339"/>
            <a:ext cx="2768679" cy="345996"/>
          </a:xfrm>
          <a:prstGeom prst="rect">
            <a:avLst/>
          </a:prstGeom>
          <a:noFill/>
          <a:ln/>
        </p:spPr>
        <p:txBody>
          <a:bodyPr wrap="none" lIns="0" tIns="0" rIns="0" bIns="0" rtlCol="0" anchor="t"/>
          <a:lstStyle/>
          <a:p>
            <a:pPr marL="0" indent="0" algn="l">
              <a:lnSpc>
                <a:spcPts val="2700"/>
              </a:lnSpc>
              <a:buNone/>
            </a:pPr>
            <a:r>
              <a:rPr lang="en-US" sz="2150" dirty="0">
                <a:solidFill>
                  <a:srgbClr val="2C3249"/>
                </a:solidFill>
                <a:latin typeface="Kanit Light" pitchFamily="34" charset="0"/>
                <a:ea typeface="Kanit Light" pitchFamily="34" charset="-122"/>
                <a:cs typeface="Kanit Light" pitchFamily="34" charset="-120"/>
              </a:rPr>
              <a:t>Data Analysis</a:t>
            </a:r>
            <a:endParaRPr lang="en-US" sz="2150" dirty="0"/>
          </a:p>
        </p:txBody>
      </p:sp>
      <p:sp>
        <p:nvSpPr>
          <p:cNvPr id="11" name="Text 9"/>
          <p:cNvSpPr/>
          <p:nvPr/>
        </p:nvSpPr>
        <p:spPr>
          <a:xfrm>
            <a:off x="1937861" y="4332208"/>
            <a:ext cx="11917323" cy="354330"/>
          </a:xfrm>
          <a:prstGeom prst="rect">
            <a:avLst/>
          </a:prstGeom>
          <a:noFill/>
          <a:ln/>
        </p:spPr>
        <p:txBody>
          <a:bodyPr wrap="none" lIns="0" tIns="0" rIns="0" bIns="0" rtlCol="0" anchor="t"/>
          <a:lstStyle/>
          <a:p>
            <a:pPr marL="0" indent="0" algn="l">
              <a:lnSpc>
                <a:spcPts val="2750"/>
              </a:lnSpc>
              <a:buNone/>
            </a:pPr>
            <a:r>
              <a:rPr lang="en-US" sz="1700" dirty="0">
                <a:solidFill>
                  <a:srgbClr val="2C3249"/>
                </a:solidFill>
                <a:latin typeface="Martel Sans" pitchFamily="34" charset="0"/>
                <a:ea typeface="Martel Sans" pitchFamily="34" charset="-122"/>
                <a:cs typeface="Martel Sans" pitchFamily="34" charset="-120"/>
              </a:rPr>
              <a:t>Data is analyzed to identify patterns and insights.</a:t>
            </a:r>
            <a:endParaRPr lang="en-US" sz="1700" dirty="0"/>
          </a:p>
        </p:txBody>
      </p:sp>
      <p:sp>
        <p:nvSpPr>
          <p:cNvPr id="12" name="Shape 10"/>
          <p:cNvSpPr/>
          <p:nvPr/>
        </p:nvSpPr>
        <p:spPr>
          <a:xfrm>
            <a:off x="1771888" y="4907994"/>
            <a:ext cx="166092" cy="833199"/>
          </a:xfrm>
          <a:prstGeom prst="roundRect">
            <a:avLst>
              <a:gd name="adj" fmla="val 56010"/>
            </a:avLst>
          </a:prstGeom>
          <a:solidFill>
            <a:srgbClr val="DFECE9"/>
          </a:solidFill>
          <a:ln w="7620">
            <a:solidFill>
              <a:srgbClr val="C5D2CF"/>
            </a:solidFill>
            <a:prstDash val="solid"/>
          </a:ln>
        </p:spPr>
      </p:sp>
      <p:sp>
        <p:nvSpPr>
          <p:cNvPr id="13" name="Text 11"/>
          <p:cNvSpPr/>
          <p:nvPr/>
        </p:nvSpPr>
        <p:spPr>
          <a:xfrm>
            <a:off x="2270165" y="4907994"/>
            <a:ext cx="2768679" cy="345996"/>
          </a:xfrm>
          <a:prstGeom prst="rect">
            <a:avLst/>
          </a:prstGeom>
          <a:noFill/>
          <a:ln/>
        </p:spPr>
        <p:txBody>
          <a:bodyPr wrap="none" lIns="0" tIns="0" rIns="0" bIns="0" rtlCol="0" anchor="t"/>
          <a:lstStyle/>
          <a:p>
            <a:pPr marL="0" indent="0" algn="l">
              <a:lnSpc>
                <a:spcPts val="2700"/>
              </a:lnSpc>
              <a:buNone/>
            </a:pPr>
            <a:r>
              <a:rPr lang="en-US" sz="2150" dirty="0">
                <a:solidFill>
                  <a:srgbClr val="2C3249"/>
                </a:solidFill>
                <a:latin typeface="Kanit Light" pitchFamily="34" charset="0"/>
                <a:ea typeface="Kanit Light" pitchFamily="34" charset="-122"/>
                <a:cs typeface="Kanit Light" pitchFamily="34" charset="-120"/>
              </a:rPr>
              <a:t>Decision Making</a:t>
            </a:r>
            <a:endParaRPr lang="en-US" sz="2150" dirty="0"/>
          </a:p>
        </p:txBody>
      </p:sp>
      <p:sp>
        <p:nvSpPr>
          <p:cNvPr id="14" name="Text 12"/>
          <p:cNvSpPr/>
          <p:nvPr/>
        </p:nvSpPr>
        <p:spPr>
          <a:xfrm>
            <a:off x="2270165" y="5386864"/>
            <a:ext cx="11585019" cy="354330"/>
          </a:xfrm>
          <a:prstGeom prst="rect">
            <a:avLst/>
          </a:prstGeom>
          <a:noFill/>
          <a:ln/>
        </p:spPr>
        <p:txBody>
          <a:bodyPr wrap="none" lIns="0" tIns="0" rIns="0" bIns="0" rtlCol="0" anchor="t"/>
          <a:lstStyle/>
          <a:p>
            <a:pPr marL="0" indent="0" algn="l">
              <a:lnSpc>
                <a:spcPts val="2750"/>
              </a:lnSpc>
              <a:buNone/>
            </a:pPr>
            <a:r>
              <a:rPr lang="en-US" sz="1700" dirty="0">
                <a:solidFill>
                  <a:srgbClr val="2C3249"/>
                </a:solidFill>
                <a:latin typeface="Martel Sans" pitchFamily="34" charset="0"/>
                <a:ea typeface="Martel Sans" pitchFamily="34" charset="-122"/>
                <a:cs typeface="Martel Sans" pitchFamily="34" charset="-120"/>
              </a:rPr>
              <a:t>Decisions are made based on the insights gained.</a:t>
            </a:r>
            <a:endParaRPr lang="en-US" sz="1700" dirty="0"/>
          </a:p>
        </p:txBody>
      </p:sp>
      <p:sp>
        <p:nvSpPr>
          <p:cNvPr id="15" name="Shape 13"/>
          <p:cNvSpPr/>
          <p:nvPr/>
        </p:nvSpPr>
        <p:spPr>
          <a:xfrm>
            <a:off x="1439585" y="5962650"/>
            <a:ext cx="166092" cy="833199"/>
          </a:xfrm>
          <a:prstGeom prst="roundRect">
            <a:avLst>
              <a:gd name="adj" fmla="val 56010"/>
            </a:avLst>
          </a:prstGeom>
          <a:solidFill>
            <a:srgbClr val="DFECE9"/>
          </a:solidFill>
          <a:ln w="7620">
            <a:solidFill>
              <a:srgbClr val="C5D2CF"/>
            </a:solidFill>
            <a:prstDash val="solid"/>
          </a:ln>
        </p:spPr>
      </p:sp>
      <p:sp>
        <p:nvSpPr>
          <p:cNvPr id="16" name="Text 14"/>
          <p:cNvSpPr/>
          <p:nvPr/>
        </p:nvSpPr>
        <p:spPr>
          <a:xfrm>
            <a:off x="1937861" y="5962650"/>
            <a:ext cx="2768679" cy="345996"/>
          </a:xfrm>
          <a:prstGeom prst="rect">
            <a:avLst/>
          </a:prstGeom>
          <a:noFill/>
          <a:ln/>
        </p:spPr>
        <p:txBody>
          <a:bodyPr wrap="none" lIns="0" tIns="0" rIns="0" bIns="0" rtlCol="0" anchor="t"/>
          <a:lstStyle/>
          <a:p>
            <a:pPr marL="0" indent="0" algn="l">
              <a:lnSpc>
                <a:spcPts val="2700"/>
              </a:lnSpc>
              <a:buNone/>
            </a:pPr>
            <a:r>
              <a:rPr lang="en-US" sz="2150" dirty="0">
                <a:solidFill>
                  <a:srgbClr val="2C3249"/>
                </a:solidFill>
                <a:latin typeface="Kanit Light" pitchFamily="34" charset="0"/>
                <a:ea typeface="Kanit Light" pitchFamily="34" charset="-122"/>
                <a:cs typeface="Kanit Light" pitchFamily="34" charset="-120"/>
              </a:rPr>
              <a:t>Action</a:t>
            </a:r>
            <a:endParaRPr lang="en-US" sz="2150" dirty="0"/>
          </a:p>
        </p:txBody>
      </p:sp>
      <p:sp>
        <p:nvSpPr>
          <p:cNvPr id="17" name="Text 15"/>
          <p:cNvSpPr/>
          <p:nvPr/>
        </p:nvSpPr>
        <p:spPr>
          <a:xfrm>
            <a:off x="1937861" y="6441519"/>
            <a:ext cx="11917323" cy="354330"/>
          </a:xfrm>
          <a:prstGeom prst="rect">
            <a:avLst/>
          </a:prstGeom>
          <a:noFill/>
          <a:ln/>
        </p:spPr>
        <p:txBody>
          <a:bodyPr wrap="none" lIns="0" tIns="0" rIns="0" bIns="0" rtlCol="0" anchor="t"/>
          <a:lstStyle/>
          <a:p>
            <a:pPr marL="0" indent="0" algn="l">
              <a:lnSpc>
                <a:spcPts val="2750"/>
              </a:lnSpc>
              <a:buNone/>
            </a:pPr>
            <a:r>
              <a:rPr lang="en-US" sz="1700" dirty="0">
                <a:solidFill>
                  <a:srgbClr val="2C3249"/>
                </a:solidFill>
                <a:latin typeface="Martel Sans" pitchFamily="34" charset="0"/>
                <a:ea typeface="Martel Sans" pitchFamily="34" charset="-122"/>
                <a:cs typeface="Martel Sans" pitchFamily="34" charset="-120"/>
              </a:rPr>
              <a:t>Actions are taken to improve the performance of urban services.</a:t>
            </a:r>
            <a:endParaRPr lang="en-US" sz="1700" dirty="0"/>
          </a:p>
        </p:txBody>
      </p:sp>
      <p:sp>
        <p:nvSpPr>
          <p:cNvPr id="18" name="Text 16"/>
          <p:cNvSpPr/>
          <p:nvPr/>
        </p:nvSpPr>
        <p:spPr>
          <a:xfrm>
            <a:off x="775216" y="7266384"/>
            <a:ext cx="13079968" cy="354330"/>
          </a:xfrm>
          <a:prstGeom prst="rect">
            <a:avLst/>
          </a:prstGeom>
          <a:noFill/>
          <a:ln/>
        </p:spPr>
        <p:txBody>
          <a:bodyPr wrap="none" lIns="0" tIns="0" rIns="0" bIns="0" rtlCol="0" anchor="t"/>
          <a:lstStyle/>
          <a:p>
            <a:pPr marL="0" indent="0">
              <a:lnSpc>
                <a:spcPts val="2750"/>
              </a:lnSpc>
              <a:buNone/>
            </a:pPr>
            <a:r>
              <a:rPr lang="en-US" sz="1700" dirty="0">
                <a:solidFill>
                  <a:srgbClr val="2C3249"/>
                </a:solidFill>
                <a:latin typeface="Martel Sans" pitchFamily="34" charset="0"/>
                <a:ea typeface="Martel Sans" pitchFamily="34" charset="-122"/>
                <a:cs typeface="Martel Sans" pitchFamily="34" charset="-120"/>
              </a:rPr>
              <a:t>The process is continuously monitored and improved to optimize outcomes.</a:t>
            </a:r>
          </a:p>
          <a:p>
            <a:pPr marL="0" indent="0">
              <a:lnSpc>
                <a:spcPts val="2750"/>
              </a:lnSpc>
              <a:buNone/>
            </a:pPr>
            <a:endParaRPr lang="en-US" sz="1700" dirty="0">
              <a:solidFill>
                <a:srgbClr val="2C3249"/>
              </a:solidFill>
              <a:latin typeface="Martel Sans" pitchFamily="34" charset="0"/>
              <a:cs typeface="Martel Sans" pitchFamily="34" charset="-120"/>
            </a:endParaRPr>
          </a:p>
          <a:p>
            <a:pPr marL="0" indent="0">
              <a:lnSpc>
                <a:spcPts val="2750"/>
              </a:lnSpc>
              <a:buNone/>
            </a:pPr>
            <a:endParaRPr lang="en-US" sz="1700" dirty="0">
              <a:solidFill>
                <a:srgbClr val="2C3249"/>
              </a:solidFill>
              <a:latin typeface="Martel Sans" pitchFamily="34" charset="0"/>
              <a:cs typeface="Martel Sans" pitchFamily="34" charset="-120"/>
            </a:endParaRPr>
          </a:p>
          <a:p>
            <a:pPr marL="0" indent="0">
              <a:lnSpc>
                <a:spcPts val="2750"/>
              </a:lnSpc>
              <a:buNone/>
            </a:pPr>
            <a:endParaRPr lang="en-US" sz="1700" dirty="0">
              <a:solidFill>
                <a:srgbClr val="2C3249"/>
              </a:solidFill>
              <a:latin typeface="Martel Sans" pitchFamily="34" charset="0"/>
              <a:cs typeface="Martel Sans" pitchFamily="34" charset="-120"/>
            </a:endParaRPr>
          </a:p>
          <a:p>
            <a:pPr marL="0" indent="0">
              <a:lnSpc>
                <a:spcPts val="2750"/>
              </a:lnSpc>
              <a:buNone/>
            </a:pP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4EA5091-431F-FCB7-0591-C51B5F2EA095}"/>
              </a:ext>
            </a:extLst>
          </p:cNvPr>
          <p:cNvSpPr txBox="1"/>
          <p:nvPr/>
        </p:nvSpPr>
        <p:spPr>
          <a:xfrm>
            <a:off x="524107" y="2136767"/>
            <a:ext cx="10348332" cy="4154984"/>
          </a:xfrm>
          <a:prstGeom prst="rect">
            <a:avLst/>
          </a:prstGeom>
          <a:noFill/>
        </p:spPr>
        <p:txBody>
          <a:bodyPr wrap="square">
            <a:spAutoFit/>
          </a:bodyPr>
          <a:lstStyle/>
          <a:p>
            <a:pPr>
              <a:buFont typeface="Wingdings" pitchFamily="2" charset="2"/>
              <a:buChar char="Ø"/>
              <a:tabLst>
                <a:tab pos="457200" algn="l"/>
              </a:tabLst>
            </a:pP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Introduction </a:t>
            </a:r>
          </a:p>
          <a:p>
            <a:pPr lvl="0">
              <a:buFont typeface="Wingdings" pitchFamily="2" charset="2"/>
              <a:buChar char="Ø"/>
              <a:tabLst>
                <a:tab pos="457200" algn="l"/>
              </a:tabLst>
            </a:pP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Literature Review </a:t>
            </a:r>
          </a:p>
          <a:p>
            <a:pPr lvl="0">
              <a:buFont typeface="Wingdings" pitchFamily="2" charset="2"/>
              <a:buChar char="Ø"/>
              <a:tabLst>
                <a:tab pos="457200" algn="l"/>
              </a:tabLst>
            </a:pP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Objective of the Project (</a:t>
            </a:r>
          </a:p>
          <a:p>
            <a:pPr lvl="0">
              <a:buFont typeface="Wingdings" pitchFamily="2" charset="2"/>
              <a:buChar char="Ø"/>
              <a:tabLst>
                <a:tab pos="457200" algn="l"/>
              </a:tabLst>
            </a:pP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Technology</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buFont typeface="Symbol" pitchFamily="2" charset="2"/>
              <a:buChar char=""/>
            </a:pP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Hardware Requirements (Development Environment, Server requirement (if required), Client requirement (if required).</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buFont typeface="Symbol" pitchFamily="2" charset="2"/>
              <a:buChar char=""/>
            </a:pP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Software Requirements (Language and Platforms like Frameworks, VS code, Android Studio and </a:t>
            </a:r>
            <a:r>
              <a:rPr lang="en-IN" sz="2400" kern="100" dirty="0" err="1">
                <a:effectLst/>
                <a:latin typeface="Times New Roman" panose="02020603050405020304" pitchFamily="18" charset="0"/>
                <a:ea typeface="Aptos" panose="020B0004020202020204" pitchFamily="34" charset="0"/>
                <a:cs typeface="Times New Roman" panose="02020603050405020304" pitchFamily="18" charset="0"/>
              </a:rPr>
              <a:t>Jupyter</a:t>
            </a: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 notebook etc. )</a:t>
            </a:r>
            <a:endParaRPr lang="en-IN" sz="2400" b="1" kern="100" dirty="0">
              <a:effectLst/>
              <a:latin typeface="Aptos" panose="020B0004020202020204" pitchFamily="34" charset="0"/>
              <a:ea typeface="Aptos" panose="020B0004020202020204" pitchFamily="34" charset="0"/>
              <a:cs typeface="Times New Roman" panose="02020603050405020304" pitchFamily="18" charset="0"/>
            </a:endParaRPr>
          </a:p>
          <a:p>
            <a:pPr lvl="0">
              <a:buFont typeface="Wingdings" pitchFamily="2" charset="2"/>
              <a:buChar char="Ø"/>
              <a:tabLst>
                <a:tab pos="457200" algn="l"/>
              </a:tabLst>
            </a:pP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Modules </a:t>
            </a:r>
          </a:p>
          <a:p>
            <a:pPr lvl="0">
              <a:buFont typeface="Wingdings" pitchFamily="2" charset="2"/>
              <a:buChar char="Ø"/>
              <a:tabLst>
                <a:tab pos="457200" algn="l"/>
              </a:tabLst>
            </a:pP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Workflow </a:t>
            </a:r>
          </a:p>
          <a:p>
            <a:pPr lvl="0">
              <a:buFont typeface="Wingdings" pitchFamily="2" charset="2"/>
              <a:buChar char="Ø"/>
              <a:tabLst>
                <a:tab pos="457200" algn="l"/>
              </a:tabLst>
            </a:pP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References </a:t>
            </a:r>
          </a:p>
        </p:txBody>
      </p:sp>
      <p:sp>
        <p:nvSpPr>
          <p:cNvPr id="11" name="TextBox 10">
            <a:extLst>
              <a:ext uri="{FF2B5EF4-FFF2-40B4-BE49-F238E27FC236}">
                <a16:creationId xmlns:a16="http://schemas.microsoft.com/office/drawing/2014/main" id="{345D4EAE-DCC1-9CAC-512E-988C7DC13DB7}"/>
              </a:ext>
            </a:extLst>
          </p:cNvPr>
          <p:cNvSpPr txBox="1"/>
          <p:nvPr/>
        </p:nvSpPr>
        <p:spPr>
          <a:xfrm>
            <a:off x="3211552" y="455859"/>
            <a:ext cx="7315200" cy="769441"/>
          </a:xfrm>
          <a:prstGeom prst="rect">
            <a:avLst/>
          </a:prstGeom>
          <a:noFill/>
        </p:spPr>
        <p:txBody>
          <a:bodyPr wrap="square">
            <a:spAutoFit/>
          </a:bodyPr>
          <a:lstStyle/>
          <a:p>
            <a:pPr algn="ctr"/>
            <a:r>
              <a:rPr lang="en-IN" sz="4400" b="1" dirty="0">
                <a:latin typeface="Times New Roman" panose="02020603050405020304" pitchFamily="18" charset="0"/>
                <a:ea typeface="Tahoma" panose="020B0604030504040204" pitchFamily="34" charset="0"/>
                <a:cs typeface="Times New Roman" panose="02020603050405020304" pitchFamily="18" charset="0"/>
              </a:rPr>
              <a:t>Content</a:t>
            </a:r>
            <a:endParaRPr lang="en-IN" sz="4400" dirty="0"/>
          </a:p>
        </p:txBody>
      </p:sp>
    </p:spTree>
    <p:extLst>
      <p:ext uri="{BB962C8B-B14F-4D97-AF65-F5344CB8AC3E}">
        <p14:creationId xmlns:p14="http://schemas.microsoft.com/office/powerpoint/2010/main" val="3183800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864525"/>
            <a:ext cx="6873478" cy="708779"/>
          </a:xfrm>
          <a:prstGeom prst="rect">
            <a:avLst/>
          </a:prstGeom>
          <a:noFill/>
          <a:ln/>
        </p:spPr>
        <p:txBody>
          <a:bodyPr wrap="none" lIns="0" tIns="0" rIns="0" bIns="0" rtlCol="0" anchor="t"/>
          <a:lstStyle/>
          <a:p>
            <a:pPr marL="0" indent="0">
              <a:lnSpc>
                <a:spcPts val="5550"/>
              </a:lnSpc>
              <a:buNone/>
            </a:pPr>
            <a:r>
              <a:rPr lang="en-US" sz="4450" dirty="0">
                <a:solidFill>
                  <a:srgbClr val="272D45"/>
                </a:solidFill>
                <a:latin typeface="Kanit Light" pitchFamily="34" charset="0"/>
                <a:ea typeface="Kanit Light" pitchFamily="34" charset="-122"/>
                <a:cs typeface="Kanit Light" pitchFamily="34" charset="-120"/>
              </a:rPr>
              <a:t>Introduction to Smart Cities  </a:t>
            </a:r>
            <a:r>
              <a:rPr lang="en-US" sz="2200" dirty="0">
                <a:solidFill>
                  <a:srgbClr val="272D45"/>
                </a:solidFill>
                <a:latin typeface="Kanit Light" pitchFamily="34" charset="0"/>
                <a:ea typeface="Kanit Light" pitchFamily="34" charset="-122"/>
                <a:cs typeface="Kanit Light" pitchFamily="34" charset="-120"/>
              </a:rPr>
              <a:t>smart parking</a:t>
            </a:r>
          </a:p>
        </p:txBody>
      </p:sp>
      <p:sp>
        <p:nvSpPr>
          <p:cNvPr id="4" name="Text 1"/>
          <p:cNvSpPr/>
          <p:nvPr/>
        </p:nvSpPr>
        <p:spPr>
          <a:xfrm>
            <a:off x="793790" y="3913465"/>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2C3249"/>
                </a:solidFill>
                <a:latin typeface="Martel Sans" pitchFamily="34" charset="0"/>
                <a:ea typeface="Martel Sans" pitchFamily="34" charset="-122"/>
                <a:cs typeface="Martel Sans" pitchFamily="34" charset="-120"/>
              </a:rPr>
              <a:t>Smart cities</a:t>
            </a:r>
            <a:r>
              <a:rPr lang="en-US" sz="1750">
                <a:solidFill>
                  <a:srgbClr val="2C3249"/>
                </a:solidFill>
                <a:latin typeface="Martel Sans" pitchFamily="34" charset="0"/>
                <a:ea typeface="Martel Sans" pitchFamily="34" charset="-122"/>
                <a:cs typeface="Martel Sans" pitchFamily="34" charset="-120"/>
              </a:rPr>
              <a:t>/parking </a:t>
            </a:r>
            <a:r>
              <a:rPr lang="en-US" sz="1750" dirty="0">
                <a:solidFill>
                  <a:srgbClr val="2C3249"/>
                </a:solidFill>
                <a:latin typeface="Martel Sans" pitchFamily="34" charset="0"/>
                <a:ea typeface="Martel Sans" pitchFamily="34" charset="-122"/>
                <a:cs typeface="Martel Sans" pitchFamily="34" charset="-120"/>
              </a:rPr>
              <a:t>use technology to improve urban services like energy, transportation, and utilities. This global market is expected to reach $2.5 trillion by 2025. Key elements include data collection, analysis, and action.</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995607"/>
            <a:ext cx="9787176" cy="708779"/>
          </a:xfrm>
          <a:prstGeom prst="rect">
            <a:avLst/>
          </a:prstGeom>
          <a:noFill/>
          <a:ln/>
        </p:spPr>
        <p:txBody>
          <a:bodyPr wrap="none" lIns="0" tIns="0" rIns="0" bIns="0" rtlCol="0" anchor="t"/>
          <a:lstStyle/>
          <a:p>
            <a:pPr marL="0" indent="0">
              <a:lnSpc>
                <a:spcPts val="5550"/>
              </a:lnSpc>
              <a:buNone/>
            </a:pPr>
            <a:r>
              <a:rPr lang="en-US" sz="4450" dirty="0">
                <a:solidFill>
                  <a:srgbClr val="272D45"/>
                </a:solidFill>
                <a:latin typeface="Kanit Light" pitchFamily="34" charset="0"/>
                <a:ea typeface="Kanit Light" pitchFamily="34" charset="-122"/>
                <a:cs typeface="Kanit Light" pitchFamily="34" charset="-120"/>
              </a:rPr>
              <a:t>Literature Review: Defining Smart Cities</a:t>
            </a:r>
            <a:endParaRPr lang="en-US" sz="4450" dirty="0"/>
          </a:p>
        </p:txBody>
      </p:sp>
      <p:sp>
        <p:nvSpPr>
          <p:cNvPr id="3" name="Text 1"/>
          <p:cNvSpPr/>
          <p:nvPr/>
        </p:nvSpPr>
        <p:spPr>
          <a:xfrm>
            <a:off x="793790" y="327136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72D45"/>
                </a:solidFill>
                <a:latin typeface="Kanit Light" pitchFamily="34" charset="0"/>
                <a:ea typeface="Kanit Light" pitchFamily="34" charset="-122"/>
                <a:cs typeface="Kanit Light" pitchFamily="34" charset="-120"/>
              </a:rPr>
              <a:t>Key Research</a:t>
            </a:r>
            <a:endParaRPr lang="en-US" sz="2200" dirty="0"/>
          </a:p>
        </p:txBody>
      </p:sp>
      <p:sp>
        <p:nvSpPr>
          <p:cNvPr id="4" name="Text 2"/>
          <p:cNvSpPr/>
          <p:nvPr/>
        </p:nvSpPr>
        <p:spPr>
          <a:xfrm>
            <a:off x="793790" y="3852505"/>
            <a:ext cx="6244709" cy="2177415"/>
          </a:xfrm>
          <a:prstGeom prst="rect">
            <a:avLst/>
          </a:prstGeom>
          <a:noFill/>
          <a:ln/>
        </p:spPr>
        <p:txBody>
          <a:bodyPr wrap="square" lIns="0" tIns="0" rIns="0" bIns="0" rtlCol="0" anchor="t"/>
          <a:lstStyle/>
          <a:p>
            <a:pPr marL="0" indent="0">
              <a:lnSpc>
                <a:spcPts val="2850"/>
              </a:lnSpc>
              <a:buNone/>
            </a:pPr>
            <a:r>
              <a:rPr lang="en-US" sz="1750" dirty="0">
                <a:solidFill>
                  <a:srgbClr val="2C3249"/>
                </a:solidFill>
                <a:latin typeface="Martel Sans" pitchFamily="34" charset="0"/>
                <a:ea typeface="Martel Sans" pitchFamily="34" charset="-122"/>
                <a:cs typeface="Martel Sans" pitchFamily="34" charset="-120"/>
              </a:rPr>
              <a:t>"Smart Cities: An Overview" (Journal of Urban Technology, 2018) discusses the evolution of the smart city concept and its key components. "The Rise of the Smart City" (Technological Forecasting and Social Change, 2020) analyzes the factors driving the growth of smart cities globally.</a:t>
            </a:r>
            <a:endParaRPr lang="en-US" sz="1750" dirty="0"/>
          </a:p>
        </p:txBody>
      </p:sp>
      <p:sp>
        <p:nvSpPr>
          <p:cNvPr id="5" name="Text 3"/>
          <p:cNvSpPr/>
          <p:nvPr/>
        </p:nvSpPr>
        <p:spPr>
          <a:xfrm>
            <a:off x="7599521" y="327136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72D45"/>
                </a:solidFill>
                <a:latin typeface="Kanit Light" pitchFamily="34" charset="0"/>
                <a:ea typeface="Kanit Light" pitchFamily="34" charset="-122"/>
                <a:cs typeface="Kanit Light" pitchFamily="34" charset="-120"/>
              </a:rPr>
              <a:t>Current Debate</a:t>
            </a:r>
            <a:endParaRPr lang="en-US" sz="2200" dirty="0"/>
          </a:p>
        </p:txBody>
      </p:sp>
      <p:sp>
        <p:nvSpPr>
          <p:cNvPr id="6" name="Text 4"/>
          <p:cNvSpPr/>
          <p:nvPr/>
        </p:nvSpPr>
        <p:spPr>
          <a:xfrm>
            <a:off x="7599521" y="3852505"/>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2C3249"/>
                </a:solidFill>
                <a:latin typeface="Martel Sans" pitchFamily="34" charset="0"/>
                <a:ea typeface="Martel Sans" pitchFamily="34" charset="-122"/>
                <a:cs typeface="Martel Sans" pitchFamily="34" charset="-120"/>
              </a:rPr>
              <a:t>There are varying perspectives on the role of technology in urban development.</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358509"/>
            <a:ext cx="11936016" cy="708779"/>
          </a:xfrm>
          <a:prstGeom prst="rect">
            <a:avLst/>
          </a:prstGeom>
          <a:noFill/>
          <a:ln/>
        </p:spPr>
        <p:txBody>
          <a:bodyPr wrap="none" lIns="0" tIns="0" rIns="0" bIns="0" rtlCol="0" anchor="t"/>
          <a:lstStyle/>
          <a:p>
            <a:pPr marL="0" indent="0">
              <a:lnSpc>
                <a:spcPts val="5550"/>
              </a:lnSpc>
              <a:buNone/>
            </a:pPr>
            <a:r>
              <a:rPr lang="en-US" sz="4450" dirty="0">
                <a:solidFill>
                  <a:srgbClr val="272D45"/>
                </a:solidFill>
                <a:latin typeface="Kanit Light" pitchFamily="34" charset="0"/>
                <a:ea typeface="Kanit Light" pitchFamily="34" charset="-122"/>
                <a:cs typeface="Kanit Light" pitchFamily="34" charset="-120"/>
              </a:rPr>
              <a:t>Literature Review: Challenges and Opportunities</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72D45"/>
                </a:solidFill>
                <a:latin typeface="Kanit Light" pitchFamily="34" charset="0"/>
                <a:ea typeface="Kanit Light" pitchFamily="34" charset="-122"/>
                <a:cs typeface="Kanit Light" pitchFamily="34" charset="-120"/>
              </a:rPr>
              <a:t>Challenges</a:t>
            </a:r>
            <a:endParaRPr lang="en-US" sz="2200" dirty="0"/>
          </a:p>
        </p:txBody>
      </p:sp>
      <p:sp>
        <p:nvSpPr>
          <p:cNvPr id="4" name="Text 2"/>
          <p:cNvSpPr/>
          <p:nvPr/>
        </p:nvSpPr>
        <p:spPr>
          <a:xfrm>
            <a:off x="793790" y="4215408"/>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2C3249"/>
                </a:solidFill>
                <a:latin typeface="Martel Sans" pitchFamily="34" charset="0"/>
                <a:ea typeface="Martel Sans" pitchFamily="34" charset="-122"/>
                <a:cs typeface="Martel Sans" pitchFamily="34" charset="-120"/>
              </a:rPr>
              <a:t>Data privacy and security concerns are significant. Barcelona's smart city infrastructure faced cybersecurity threats in 2021. The digital divide and social inclusion are also major concerns.</a:t>
            </a:r>
            <a:endParaRPr lang="en-US" sz="1750" dirty="0"/>
          </a:p>
        </p:txBody>
      </p:sp>
      <p:sp>
        <p:nvSpPr>
          <p:cNvPr id="5" name="Text 3"/>
          <p:cNvSpPr/>
          <p:nvPr/>
        </p:nvSpPr>
        <p:spPr>
          <a:xfrm>
            <a:off x="7599521"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72D45"/>
                </a:solidFill>
                <a:latin typeface="Kanit Light" pitchFamily="34" charset="0"/>
                <a:ea typeface="Kanit Light" pitchFamily="34" charset="-122"/>
                <a:cs typeface="Kanit Light" pitchFamily="34" charset="-120"/>
              </a:rPr>
              <a:t>Opportunities</a:t>
            </a:r>
            <a:endParaRPr lang="en-US" sz="2200" dirty="0"/>
          </a:p>
        </p:txBody>
      </p:sp>
      <p:sp>
        <p:nvSpPr>
          <p:cNvPr id="6" name="Text 4"/>
          <p:cNvSpPr/>
          <p:nvPr/>
        </p:nvSpPr>
        <p:spPr>
          <a:xfrm>
            <a:off x="7599521" y="4215408"/>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2C3249"/>
                </a:solidFill>
                <a:latin typeface="Martel Sans" pitchFamily="34" charset="0"/>
                <a:ea typeface="Martel Sans" pitchFamily="34" charset="-122"/>
                <a:cs typeface="Martel Sans" pitchFamily="34" charset="-120"/>
              </a:rPr>
              <a:t>Smart cities offer improved resource management and sustainability, as well as enhanced citizen engagement and participation. Amsterdam's Smart City project reduced energy consumption by 20% through smart grids.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3040" y="918805"/>
            <a:ext cx="7670721" cy="1315164"/>
          </a:xfrm>
          <a:prstGeom prst="rect">
            <a:avLst/>
          </a:prstGeom>
          <a:noFill/>
          <a:ln/>
        </p:spPr>
        <p:txBody>
          <a:bodyPr wrap="square" lIns="0" tIns="0" rIns="0" bIns="0" rtlCol="0" anchor="t"/>
          <a:lstStyle/>
          <a:p>
            <a:pPr marL="0" indent="0">
              <a:lnSpc>
                <a:spcPts val="5150"/>
              </a:lnSpc>
              <a:buNone/>
            </a:pPr>
            <a:r>
              <a:rPr lang="en-US" sz="4100" dirty="0">
                <a:solidFill>
                  <a:srgbClr val="272D45"/>
                </a:solidFill>
                <a:latin typeface="Kanit Light" pitchFamily="34" charset="0"/>
                <a:ea typeface="Kanit Light" pitchFamily="34" charset="-122"/>
                <a:cs typeface="Kanit Light" pitchFamily="34" charset="-120"/>
              </a:rPr>
              <a:t>Project Objective: Developing a Smart City Solution</a:t>
            </a:r>
            <a:endParaRPr lang="en-US" sz="4100" dirty="0"/>
          </a:p>
        </p:txBody>
      </p:sp>
      <p:sp>
        <p:nvSpPr>
          <p:cNvPr id="4" name="Shape 1"/>
          <p:cNvSpPr/>
          <p:nvPr/>
        </p:nvSpPr>
        <p:spPr>
          <a:xfrm>
            <a:off x="6223040" y="2786301"/>
            <a:ext cx="473512" cy="473512"/>
          </a:xfrm>
          <a:prstGeom prst="roundRect">
            <a:avLst>
              <a:gd name="adj" fmla="val 18668"/>
            </a:avLst>
          </a:prstGeom>
          <a:solidFill>
            <a:srgbClr val="DFECE9"/>
          </a:solidFill>
          <a:ln w="7620">
            <a:solidFill>
              <a:srgbClr val="C5D2CF"/>
            </a:solidFill>
            <a:prstDash val="solid"/>
          </a:ln>
        </p:spPr>
      </p:sp>
      <p:sp>
        <p:nvSpPr>
          <p:cNvPr id="5" name="Text 2"/>
          <p:cNvSpPr/>
          <p:nvPr/>
        </p:nvSpPr>
        <p:spPr>
          <a:xfrm>
            <a:off x="6301919" y="2825710"/>
            <a:ext cx="315635" cy="394573"/>
          </a:xfrm>
          <a:prstGeom prst="rect">
            <a:avLst/>
          </a:prstGeom>
          <a:noFill/>
          <a:ln/>
        </p:spPr>
        <p:txBody>
          <a:bodyPr wrap="none" lIns="0" tIns="0" rIns="0" bIns="0" rtlCol="0" anchor="t"/>
          <a:lstStyle/>
          <a:p>
            <a:pPr marL="0" indent="0" algn="ctr">
              <a:lnSpc>
                <a:spcPts val="2450"/>
              </a:lnSpc>
              <a:buNone/>
            </a:pPr>
            <a:r>
              <a:rPr lang="en-US" sz="2450" dirty="0">
                <a:solidFill>
                  <a:srgbClr val="2C3249"/>
                </a:solidFill>
                <a:latin typeface="Kanit Light" pitchFamily="34" charset="0"/>
                <a:ea typeface="Kanit Light" pitchFamily="34" charset="-122"/>
                <a:cs typeface="Kanit Light" pitchFamily="34" charset="-120"/>
              </a:rPr>
              <a:t>1</a:t>
            </a:r>
            <a:endParaRPr lang="en-US" sz="2450" dirty="0"/>
          </a:p>
        </p:txBody>
      </p:sp>
      <p:sp>
        <p:nvSpPr>
          <p:cNvPr id="6" name="Text 3"/>
          <p:cNvSpPr/>
          <p:nvPr/>
        </p:nvSpPr>
        <p:spPr>
          <a:xfrm>
            <a:off x="6906935" y="2786301"/>
            <a:ext cx="3046333" cy="1346835"/>
          </a:xfrm>
          <a:prstGeom prst="rect">
            <a:avLst/>
          </a:prstGeom>
          <a:noFill/>
          <a:ln/>
        </p:spPr>
        <p:txBody>
          <a:bodyPr wrap="square" lIns="0" tIns="0" rIns="0" bIns="0" rtlCol="0" anchor="t"/>
          <a:lstStyle/>
          <a:p>
            <a:pPr marL="0" indent="0">
              <a:lnSpc>
                <a:spcPts val="2650"/>
              </a:lnSpc>
              <a:buNone/>
            </a:pPr>
            <a:r>
              <a:rPr lang="en-US" sz="1650" dirty="0">
                <a:solidFill>
                  <a:srgbClr val="2C3249"/>
                </a:solidFill>
                <a:latin typeface="Martel Sans" pitchFamily="34" charset="0"/>
                <a:ea typeface="Martel Sans" pitchFamily="34" charset="-122"/>
                <a:cs typeface="Martel Sans" pitchFamily="34" charset="-120"/>
              </a:rPr>
              <a:t>This project aims to design and implement a smart city solution for [Specific City Name].</a:t>
            </a:r>
            <a:endParaRPr lang="en-US" sz="1650" dirty="0"/>
          </a:p>
        </p:txBody>
      </p:sp>
      <p:sp>
        <p:nvSpPr>
          <p:cNvPr id="7" name="Shape 4"/>
          <p:cNvSpPr/>
          <p:nvPr/>
        </p:nvSpPr>
        <p:spPr>
          <a:xfrm>
            <a:off x="10163651" y="2786301"/>
            <a:ext cx="473512" cy="473512"/>
          </a:xfrm>
          <a:prstGeom prst="roundRect">
            <a:avLst>
              <a:gd name="adj" fmla="val 18668"/>
            </a:avLst>
          </a:prstGeom>
          <a:solidFill>
            <a:srgbClr val="DFECE9"/>
          </a:solidFill>
          <a:ln w="7620">
            <a:solidFill>
              <a:srgbClr val="C5D2CF"/>
            </a:solidFill>
            <a:prstDash val="solid"/>
          </a:ln>
        </p:spPr>
      </p:sp>
      <p:sp>
        <p:nvSpPr>
          <p:cNvPr id="8" name="Text 5"/>
          <p:cNvSpPr/>
          <p:nvPr/>
        </p:nvSpPr>
        <p:spPr>
          <a:xfrm>
            <a:off x="10242530" y="2825710"/>
            <a:ext cx="315635" cy="394573"/>
          </a:xfrm>
          <a:prstGeom prst="rect">
            <a:avLst/>
          </a:prstGeom>
          <a:noFill/>
          <a:ln/>
        </p:spPr>
        <p:txBody>
          <a:bodyPr wrap="none" lIns="0" tIns="0" rIns="0" bIns="0" rtlCol="0" anchor="t"/>
          <a:lstStyle/>
          <a:p>
            <a:pPr marL="0" indent="0" algn="ctr">
              <a:lnSpc>
                <a:spcPts val="2450"/>
              </a:lnSpc>
              <a:buNone/>
            </a:pPr>
            <a:r>
              <a:rPr lang="en-US" sz="2450" dirty="0">
                <a:solidFill>
                  <a:srgbClr val="2C3249"/>
                </a:solidFill>
                <a:latin typeface="Kanit Light" pitchFamily="34" charset="0"/>
                <a:ea typeface="Kanit Light" pitchFamily="34" charset="-122"/>
                <a:cs typeface="Kanit Light" pitchFamily="34" charset="-120"/>
              </a:rPr>
              <a:t>2</a:t>
            </a:r>
            <a:endParaRPr lang="en-US" sz="2450" dirty="0"/>
          </a:p>
        </p:txBody>
      </p:sp>
      <p:sp>
        <p:nvSpPr>
          <p:cNvPr id="9" name="Text 6"/>
          <p:cNvSpPr/>
          <p:nvPr/>
        </p:nvSpPr>
        <p:spPr>
          <a:xfrm>
            <a:off x="10847546" y="2786301"/>
            <a:ext cx="3046333" cy="3367088"/>
          </a:xfrm>
          <a:prstGeom prst="rect">
            <a:avLst/>
          </a:prstGeom>
          <a:noFill/>
          <a:ln/>
        </p:spPr>
        <p:txBody>
          <a:bodyPr wrap="square" lIns="0" tIns="0" rIns="0" bIns="0" rtlCol="0" anchor="t"/>
          <a:lstStyle/>
          <a:p>
            <a:pPr marL="0" indent="0">
              <a:lnSpc>
                <a:spcPts val="2650"/>
              </a:lnSpc>
              <a:buNone/>
            </a:pPr>
            <a:r>
              <a:rPr lang="en-US" sz="1650" dirty="0">
                <a:solidFill>
                  <a:srgbClr val="2C3249"/>
                </a:solidFill>
                <a:latin typeface="Martel Sans" pitchFamily="34" charset="0"/>
                <a:ea typeface="Martel Sans" pitchFamily="34" charset="-122"/>
                <a:cs typeface="Martel Sans" pitchFamily="34" charset="-120"/>
              </a:rPr>
              <a:t>The key goals are to enhance traffic management and reduce congestion by 30%, improve public safety through real-time surveillance and response, optimize energy consumption and reduce carbon emissions by 15%, and enhance citizen engagement and access to public services.</a:t>
            </a:r>
            <a:endParaRPr lang="en-US" sz="1650" dirty="0"/>
          </a:p>
        </p:txBody>
      </p:sp>
      <p:sp>
        <p:nvSpPr>
          <p:cNvPr id="10" name="Shape 7"/>
          <p:cNvSpPr/>
          <p:nvPr/>
        </p:nvSpPr>
        <p:spPr>
          <a:xfrm>
            <a:off x="6223040" y="6600468"/>
            <a:ext cx="473512" cy="473512"/>
          </a:xfrm>
          <a:prstGeom prst="roundRect">
            <a:avLst>
              <a:gd name="adj" fmla="val 18668"/>
            </a:avLst>
          </a:prstGeom>
          <a:solidFill>
            <a:srgbClr val="DFECE9"/>
          </a:solidFill>
          <a:ln w="7620">
            <a:solidFill>
              <a:srgbClr val="C5D2CF"/>
            </a:solidFill>
            <a:prstDash val="solid"/>
          </a:ln>
        </p:spPr>
      </p:sp>
      <p:sp>
        <p:nvSpPr>
          <p:cNvPr id="11" name="Text 8"/>
          <p:cNvSpPr/>
          <p:nvPr/>
        </p:nvSpPr>
        <p:spPr>
          <a:xfrm>
            <a:off x="6301919" y="6639877"/>
            <a:ext cx="315635" cy="394573"/>
          </a:xfrm>
          <a:prstGeom prst="rect">
            <a:avLst/>
          </a:prstGeom>
          <a:noFill/>
          <a:ln/>
        </p:spPr>
        <p:txBody>
          <a:bodyPr wrap="none" lIns="0" tIns="0" rIns="0" bIns="0" rtlCol="0" anchor="t"/>
          <a:lstStyle/>
          <a:p>
            <a:pPr marL="0" indent="0" algn="ctr">
              <a:lnSpc>
                <a:spcPts val="2450"/>
              </a:lnSpc>
              <a:buNone/>
            </a:pPr>
            <a:r>
              <a:rPr lang="en-US" sz="2450" dirty="0">
                <a:solidFill>
                  <a:srgbClr val="2C3249"/>
                </a:solidFill>
                <a:latin typeface="Kanit Light" pitchFamily="34" charset="0"/>
                <a:ea typeface="Kanit Light" pitchFamily="34" charset="-122"/>
                <a:cs typeface="Kanit Light" pitchFamily="34" charset="-120"/>
              </a:rPr>
              <a:t>3</a:t>
            </a:r>
            <a:endParaRPr lang="en-US" sz="2450" dirty="0"/>
          </a:p>
        </p:txBody>
      </p:sp>
      <p:sp>
        <p:nvSpPr>
          <p:cNvPr id="12" name="Text 9"/>
          <p:cNvSpPr/>
          <p:nvPr/>
        </p:nvSpPr>
        <p:spPr>
          <a:xfrm>
            <a:off x="6906935" y="6600468"/>
            <a:ext cx="6986826" cy="673418"/>
          </a:xfrm>
          <a:prstGeom prst="rect">
            <a:avLst/>
          </a:prstGeom>
          <a:noFill/>
          <a:ln/>
        </p:spPr>
        <p:txBody>
          <a:bodyPr wrap="square" lIns="0" tIns="0" rIns="0" bIns="0" rtlCol="0" anchor="t"/>
          <a:lstStyle/>
          <a:p>
            <a:pPr marL="0" indent="0">
              <a:lnSpc>
                <a:spcPts val="2650"/>
              </a:lnSpc>
              <a:buNone/>
            </a:pPr>
            <a:r>
              <a:rPr lang="en-US" sz="1650" dirty="0">
                <a:solidFill>
                  <a:srgbClr val="2C3249"/>
                </a:solidFill>
                <a:latin typeface="Martel Sans" pitchFamily="34" charset="0"/>
                <a:ea typeface="Martel Sans" pitchFamily="34" charset="-122"/>
                <a:cs typeface="Martel Sans" pitchFamily="34" charset="-120"/>
              </a:rPr>
              <a:t>We will measure success by quantifiable improvements in key performance indicators (KPIs).</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372195"/>
            <a:ext cx="12247245" cy="708779"/>
          </a:xfrm>
          <a:prstGeom prst="rect">
            <a:avLst/>
          </a:prstGeom>
          <a:noFill/>
          <a:ln/>
        </p:spPr>
        <p:txBody>
          <a:bodyPr wrap="none" lIns="0" tIns="0" rIns="0" bIns="0" rtlCol="0" anchor="t"/>
          <a:lstStyle/>
          <a:p>
            <a:pPr marL="0" indent="0">
              <a:lnSpc>
                <a:spcPts val="5550"/>
              </a:lnSpc>
              <a:buNone/>
            </a:pPr>
            <a:r>
              <a:rPr lang="en-US" sz="4450" dirty="0">
                <a:solidFill>
                  <a:srgbClr val="272D45"/>
                </a:solidFill>
                <a:latin typeface="Kanit Light" pitchFamily="34" charset="0"/>
                <a:ea typeface="Kanit Light" pitchFamily="34" charset="-122"/>
                <a:cs typeface="Kanit Light" pitchFamily="34" charset="-120"/>
              </a:rPr>
              <a:t>Core Technologies for Smart City Implementation</a:t>
            </a:r>
            <a:endParaRPr lang="en-US" sz="4450" dirty="0"/>
          </a:p>
        </p:txBody>
      </p:sp>
      <p:sp>
        <p:nvSpPr>
          <p:cNvPr id="3" name="Shape 1"/>
          <p:cNvSpPr/>
          <p:nvPr/>
        </p:nvSpPr>
        <p:spPr>
          <a:xfrm>
            <a:off x="793790" y="2534603"/>
            <a:ext cx="4196358" cy="2410897"/>
          </a:xfrm>
          <a:prstGeom prst="roundRect">
            <a:avLst>
              <a:gd name="adj" fmla="val 3952"/>
            </a:avLst>
          </a:prstGeom>
          <a:solidFill>
            <a:srgbClr val="DFECE9"/>
          </a:solidFill>
          <a:ln w="7620">
            <a:solidFill>
              <a:srgbClr val="C5D2CF"/>
            </a:solidFill>
            <a:prstDash val="solid"/>
          </a:ln>
        </p:spPr>
      </p:sp>
      <p:sp>
        <p:nvSpPr>
          <p:cNvPr id="4" name="Text 2"/>
          <p:cNvSpPr/>
          <p:nvPr/>
        </p:nvSpPr>
        <p:spPr>
          <a:xfrm>
            <a:off x="1028224" y="276903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C3249"/>
                </a:solidFill>
                <a:latin typeface="Kanit Light" pitchFamily="34" charset="0"/>
                <a:ea typeface="Kanit Light" pitchFamily="34" charset="-122"/>
                <a:cs typeface="Kanit Light" pitchFamily="34" charset="-120"/>
              </a:rPr>
              <a:t>Internet of Things (IoT)</a:t>
            </a:r>
            <a:endParaRPr lang="en-US" sz="2200" dirty="0"/>
          </a:p>
        </p:txBody>
      </p:sp>
      <p:sp>
        <p:nvSpPr>
          <p:cNvPr id="5" name="Text 3"/>
          <p:cNvSpPr/>
          <p:nvPr/>
        </p:nvSpPr>
        <p:spPr>
          <a:xfrm>
            <a:off x="1028224" y="3259455"/>
            <a:ext cx="3727490" cy="1451610"/>
          </a:xfrm>
          <a:prstGeom prst="rect">
            <a:avLst/>
          </a:prstGeom>
          <a:noFill/>
          <a:ln/>
        </p:spPr>
        <p:txBody>
          <a:bodyPr wrap="square" lIns="0" tIns="0" rIns="0" bIns="0" rtlCol="0" anchor="t"/>
          <a:lstStyle/>
          <a:p>
            <a:pPr marL="0" indent="0">
              <a:lnSpc>
                <a:spcPts val="2850"/>
              </a:lnSpc>
              <a:buNone/>
            </a:pPr>
            <a:r>
              <a:rPr lang="en-US" sz="1750" dirty="0">
                <a:solidFill>
                  <a:srgbClr val="2C3249"/>
                </a:solidFill>
                <a:latin typeface="Martel Sans" pitchFamily="34" charset="0"/>
                <a:ea typeface="Martel Sans" pitchFamily="34" charset="-122"/>
                <a:cs typeface="Martel Sans" pitchFamily="34" charset="-120"/>
              </a:rPr>
              <a:t>Connecting devices and sensors to collect real-time data. Example: Smart streetlights, smart parking sensors.</a:t>
            </a:r>
            <a:endParaRPr lang="en-US" sz="1750" dirty="0"/>
          </a:p>
        </p:txBody>
      </p:sp>
      <p:sp>
        <p:nvSpPr>
          <p:cNvPr id="6" name="Shape 4"/>
          <p:cNvSpPr/>
          <p:nvPr/>
        </p:nvSpPr>
        <p:spPr>
          <a:xfrm>
            <a:off x="5216962" y="2534603"/>
            <a:ext cx="4196358" cy="2410897"/>
          </a:xfrm>
          <a:prstGeom prst="roundRect">
            <a:avLst>
              <a:gd name="adj" fmla="val 3952"/>
            </a:avLst>
          </a:prstGeom>
          <a:solidFill>
            <a:srgbClr val="DFECE9"/>
          </a:solidFill>
          <a:ln w="7620">
            <a:solidFill>
              <a:srgbClr val="C5D2CF"/>
            </a:solidFill>
            <a:prstDash val="solid"/>
          </a:ln>
        </p:spPr>
      </p:sp>
      <p:sp>
        <p:nvSpPr>
          <p:cNvPr id="7" name="Text 5"/>
          <p:cNvSpPr/>
          <p:nvPr/>
        </p:nvSpPr>
        <p:spPr>
          <a:xfrm>
            <a:off x="5451396" y="276903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C3249"/>
                </a:solidFill>
                <a:latin typeface="Kanit Light" pitchFamily="34" charset="0"/>
                <a:ea typeface="Kanit Light" pitchFamily="34" charset="-122"/>
                <a:cs typeface="Kanit Light" pitchFamily="34" charset="-120"/>
              </a:rPr>
              <a:t>Big Data Analytics</a:t>
            </a:r>
            <a:endParaRPr lang="en-US" sz="2200" dirty="0"/>
          </a:p>
        </p:txBody>
      </p:sp>
      <p:sp>
        <p:nvSpPr>
          <p:cNvPr id="8" name="Text 6"/>
          <p:cNvSpPr/>
          <p:nvPr/>
        </p:nvSpPr>
        <p:spPr>
          <a:xfrm>
            <a:off x="5451396" y="3259455"/>
            <a:ext cx="3727490" cy="1088708"/>
          </a:xfrm>
          <a:prstGeom prst="rect">
            <a:avLst/>
          </a:prstGeom>
          <a:noFill/>
          <a:ln/>
        </p:spPr>
        <p:txBody>
          <a:bodyPr wrap="square" lIns="0" tIns="0" rIns="0" bIns="0" rtlCol="0" anchor="t"/>
          <a:lstStyle/>
          <a:p>
            <a:pPr marL="0" indent="0">
              <a:lnSpc>
                <a:spcPts val="2850"/>
              </a:lnSpc>
              <a:buNone/>
            </a:pPr>
            <a:r>
              <a:rPr lang="en-US" sz="1750" dirty="0">
                <a:solidFill>
                  <a:srgbClr val="2C3249"/>
                </a:solidFill>
                <a:latin typeface="Martel Sans" pitchFamily="34" charset="0"/>
                <a:ea typeface="Martel Sans" pitchFamily="34" charset="-122"/>
                <a:cs typeface="Martel Sans" pitchFamily="34" charset="-120"/>
              </a:rPr>
              <a:t>Processing and analyzing large datasets to identify patterns and insights.</a:t>
            </a:r>
            <a:endParaRPr lang="en-US" sz="1750" dirty="0"/>
          </a:p>
        </p:txBody>
      </p:sp>
      <p:sp>
        <p:nvSpPr>
          <p:cNvPr id="9" name="Shape 7"/>
          <p:cNvSpPr/>
          <p:nvPr/>
        </p:nvSpPr>
        <p:spPr>
          <a:xfrm>
            <a:off x="9640133" y="2534603"/>
            <a:ext cx="4196358" cy="2410897"/>
          </a:xfrm>
          <a:prstGeom prst="roundRect">
            <a:avLst>
              <a:gd name="adj" fmla="val 3952"/>
            </a:avLst>
          </a:prstGeom>
          <a:solidFill>
            <a:srgbClr val="DFECE9"/>
          </a:solidFill>
          <a:ln w="7620">
            <a:solidFill>
              <a:srgbClr val="C5D2CF"/>
            </a:solidFill>
            <a:prstDash val="solid"/>
          </a:ln>
        </p:spPr>
      </p:sp>
      <p:sp>
        <p:nvSpPr>
          <p:cNvPr id="10" name="Text 8"/>
          <p:cNvSpPr/>
          <p:nvPr/>
        </p:nvSpPr>
        <p:spPr>
          <a:xfrm>
            <a:off x="9874568" y="276903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C3249"/>
                </a:solidFill>
                <a:latin typeface="Kanit Light" pitchFamily="34" charset="0"/>
                <a:ea typeface="Kanit Light" pitchFamily="34" charset="-122"/>
                <a:cs typeface="Kanit Light" pitchFamily="34" charset="-120"/>
              </a:rPr>
              <a:t>Cloud Computing</a:t>
            </a:r>
            <a:endParaRPr lang="en-US" sz="2200" dirty="0"/>
          </a:p>
        </p:txBody>
      </p:sp>
      <p:sp>
        <p:nvSpPr>
          <p:cNvPr id="11" name="Text 9"/>
          <p:cNvSpPr/>
          <p:nvPr/>
        </p:nvSpPr>
        <p:spPr>
          <a:xfrm>
            <a:off x="9874568" y="3259455"/>
            <a:ext cx="3727490" cy="1088708"/>
          </a:xfrm>
          <a:prstGeom prst="rect">
            <a:avLst/>
          </a:prstGeom>
          <a:noFill/>
          <a:ln/>
        </p:spPr>
        <p:txBody>
          <a:bodyPr wrap="square" lIns="0" tIns="0" rIns="0" bIns="0" rtlCol="0" anchor="t"/>
          <a:lstStyle/>
          <a:p>
            <a:pPr marL="0" indent="0">
              <a:lnSpc>
                <a:spcPts val="2850"/>
              </a:lnSpc>
              <a:buNone/>
            </a:pPr>
            <a:r>
              <a:rPr lang="en-US" sz="1750" dirty="0">
                <a:solidFill>
                  <a:srgbClr val="2C3249"/>
                </a:solidFill>
                <a:latin typeface="Martel Sans" pitchFamily="34" charset="0"/>
                <a:ea typeface="Martel Sans" pitchFamily="34" charset="-122"/>
                <a:cs typeface="Martel Sans" pitchFamily="34" charset="-120"/>
              </a:rPr>
              <a:t>Providing scalable and cost-effective infrastructure for data storage and processing.</a:t>
            </a:r>
            <a:endParaRPr lang="en-US" sz="1750" dirty="0"/>
          </a:p>
        </p:txBody>
      </p:sp>
      <p:sp>
        <p:nvSpPr>
          <p:cNvPr id="12" name="Shape 10"/>
          <p:cNvSpPr/>
          <p:nvPr/>
        </p:nvSpPr>
        <p:spPr>
          <a:xfrm>
            <a:off x="793790" y="5172313"/>
            <a:ext cx="6408063" cy="1685092"/>
          </a:xfrm>
          <a:prstGeom prst="roundRect">
            <a:avLst>
              <a:gd name="adj" fmla="val 5654"/>
            </a:avLst>
          </a:prstGeom>
          <a:solidFill>
            <a:srgbClr val="DFECE9"/>
          </a:solidFill>
          <a:ln w="7620">
            <a:solidFill>
              <a:srgbClr val="C5D2CF"/>
            </a:solidFill>
            <a:prstDash val="solid"/>
          </a:ln>
        </p:spPr>
      </p:sp>
      <p:sp>
        <p:nvSpPr>
          <p:cNvPr id="13" name="Text 11"/>
          <p:cNvSpPr/>
          <p:nvPr/>
        </p:nvSpPr>
        <p:spPr>
          <a:xfrm>
            <a:off x="1028224" y="5406747"/>
            <a:ext cx="3052763" cy="354330"/>
          </a:xfrm>
          <a:prstGeom prst="rect">
            <a:avLst/>
          </a:prstGeom>
          <a:noFill/>
          <a:ln/>
        </p:spPr>
        <p:txBody>
          <a:bodyPr wrap="none" lIns="0" tIns="0" rIns="0" bIns="0" rtlCol="0" anchor="t"/>
          <a:lstStyle/>
          <a:p>
            <a:pPr marL="0" indent="0">
              <a:lnSpc>
                <a:spcPts val="2750"/>
              </a:lnSpc>
              <a:buNone/>
            </a:pPr>
            <a:r>
              <a:rPr lang="en-US" sz="2200" dirty="0">
                <a:solidFill>
                  <a:srgbClr val="2C3249"/>
                </a:solidFill>
                <a:latin typeface="Kanit Light" pitchFamily="34" charset="0"/>
                <a:ea typeface="Kanit Light" pitchFamily="34" charset="-122"/>
                <a:cs typeface="Kanit Light" pitchFamily="34" charset="-120"/>
              </a:rPr>
              <a:t>Artificial Intelligence (AI)</a:t>
            </a:r>
            <a:endParaRPr lang="en-US" sz="2200" dirty="0"/>
          </a:p>
        </p:txBody>
      </p:sp>
      <p:sp>
        <p:nvSpPr>
          <p:cNvPr id="14" name="Text 12"/>
          <p:cNvSpPr/>
          <p:nvPr/>
        </p:nvSpPr>
        <p:spPr>
          <a:xfrm>
            <a:off x="1028224" y="5897166"/>
            <a:ext cx="5939195" cy="725805"/>
          </a:xfrm>
          <a:prstGeom prst="rect">
            <a:avLst/>
          </a:prstGeom>
          <a:noFill/>
          <a:ln/>
        </p:spPr>
        <p:txBody>
          <a:bodyPr wrap="square" lIns="0" tIns="0" rIns="0" bIns="0" rtlCol="0" anchor="t"/>
          <a:lstStyle/>
          <a:p>
            <a:pPr marL="0" indent="0">
              <a:lnSpc>
                <a:spcPts val="2850"/>
              </a:lnSpc>
              <a:buNone/>
            </a:pPr>
            <a:r>
              <a:rPr lang="en-US" sz="1750" dirty="0">
                <a:solidFill>
                  <a:srgbClr val="2C3249"/>
                </a:solidFill>
                <a:latin typeface="Martel Sans" pitchFamily="34" charset="0"/>
                <a:ea typeface="Martel Sans" pitchFamily="34" charset="-122"/>
                <a:cs typeface="Martel Sans" pitchFamily="34" charset="-120"/>
              </a:rPr>
              <a:t>Enabling automated decision-making and predictive analytics.</a:t>
            </a:r>
            <a:endParaRPr lang="en-US" sz="1750" dirty="0"/>
          </a:p>
        </p:txBody>
      </p:sp>
      <p:sp>
        <p:nvSpPr>
          <p:cNvPr id="15" name="Shape 13"/>
          <p:cNvSpPr/>
          <p:nvPr/>
        </p:nvSpPr>
        <p:spPr>
          <a:xfrm>
            <a:off x="7428667" y="5172313"/>
            <a:ext cx="6408063" cy="1685092"/>
          </a:xfrm>
          <a:prstGeom prst="roundRect">
            <a:avLst>
              <a:gd name="adj" fmla="val 5654"/>
            </a:avLst>
          </a:prstGeom>
          <a:solidFill>
            <a:srgbClr val="DFECE9"/>
          </a:solidFill>
          <a:ln w="7620">
            <a:solidFill>
              <a:srgbClr val="C5D2CF"/>
            </a:solidFill>
            <a:prstDash val="solid"/>
          </a:ln>
        </p:spPr>
      </p:sp>
      <p:sp>
        <p:nvSpPr>
          <p:cNvPr id="16" name="Text 14"/>
          <p:cNvSpPr/>
          <p:nvPr/>
        </p:nvSpPr>
        <p:spPr>
          <a:xfrm>
            <a:off x="7663101" y="540674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C3249"/>
                </a:solidFill>
                <a:latin typeface="Kanit Light" pitchFamily="34" charset="0"/>
                <a:ea typeface="Kanit Light" pitchFamily="34" charset="-122"/>
                <a:cs typeface="Kanit Light" pitchFamily="34" charset="-120"/>
              </a:rPr>
              <a:t>5G Connectivity</a:t>
            </a:r>
            <a:endParaRPr lang="en-US" sz="2200" dirty="0"/>
          </a:p>
        </p:txBody>
      </p:sp>
      <p:sp>
        <p:nvSpPr>
          <p:cNvPr id="17" name="Text 15"/>
          <p:cNvSpPr/>
          <p:nvPr/>
        </p:nvSpPr>
        <p:spPr>
          <a:xfrm>
            <a:off x="7663101" y="5897166"/>
            <a:ext cx="5939195" cy="725805"/>
          </a:xfrm>
          <a:prstGeom prst="rect">
            <a:avLst/>
          </a:prstGeom>
          <a:noFill/>
          <a:ln/>
        </p:spPr>
        <p:txBody>
          <a:bodyPr wrap="square" lIns="0" tIns="0" rIns="0" bIns="0" rtlCol="0" anchor="t"/>
          <a:lstStyle/>
          <a:p>
            <a:pPr marL="0" indent="0">
              <a:lnSpc>
                <a:spcPts val="2850"/>
              </a:lnSpc>
              <a:buNone/>
            </a:pPr>
            <a:r>
              <a:rPr lang="en-US" sz="1750" dirty="0">
                <a:solidFill>
                  <a:srgbClr val="2C3249"/>
                </a:solidFill>
                <a:latin typeface="Martel Sans" pitchFamily="34" charset="0"/>
                <a:ea typeface="Martel Sans" pitchFamily="34" charset="-122"/>
                <a:cs typeface="Martel Sans" pitchFamily="34" charset="-120"/>
              </a:rPr>
              <a:t>Providing high-speed, low-latency communication for critical applications.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5778" y="592931"/>
            <a:ext cx="5555099" cy="660202"/>
          </a:xfrm>
          <a:prstGeom prst="rect">
            <a:avLst/>
          </a:prstGeom>
          <a:noFill/>
          <a:ln/>
        </p:spPr>
        <p:txBody>
          <a:bodyPr wrap="none" lIns="0" tIns="0" rIns="0" bIns="0" rtlCol="0" anchor="t"/>
          <a:lstStyle/>
          <a:p>
            <a:pPr marL="0" indent="0">
              <a:lnSpc>
                <a:spcPts val="5150"/>
              </a:lnSpc>
              <a:buNone/>
            </a:pPr>
            <a:r>
              <a:rPr lang="en-US" sz="4150" dirty="0">
                <a:solidFill>
                  <a:srgbClr val="272D45"/>
                </a:solidFill>
                <a:latin typeface="Kanit Light" pitchFamily="34" charset="0"/>
                <a:ea typeface="Kanit Light" pitchFamily="34" charset="-122"/>
                <a:cs typeface="Kanit Light" pitchFamily="34" charset="-120"/>
              </a:rPr>
              <a:t>Hardware Requirements</a:t>
            </a:r>
            <a:endParaRPr lang="en-US" sz="4150" dirty="0"/>
          </a:p>
        </p:txBody>
      </p:sp>
      <p:pic>
        <p:nvPicPr>
          <p:cNvPr id="4" name="Image 1" descr="preencoded.png"/>
          <p:cNvPicPr>
            <a:picLocks noChangeAspect="1"/>
          </p:cNvPicPr>
          <p:nvPr/>
        </p:nvPicPr>
        <p:blipFill>
          <a:blip r:embed="rId4"/>
          <a:stretch>
            <a:fillRect/>
          </a:stretch>
        </p:blipFill>
        <p:spPr>
          <a:xfrm>
            <a:off x="6225778" y="1569958"/>
            <a:ext cx="528042" cy="528042"/>
          </a:xfrm>
          <a:prstGeom prst="rect">
            <a:avLst/>
          </a:prstGeom>
        </p:spPr>
      </p:pic>
      <p:sp>
        <p:nvSpPr>
          <p:cNvPr id="5" name="Text 1"/>
          <p:cNvSpPr/>
          <p:nvPr/>
        </p:nvSpPr>
        <p:spPr>
          <a:xfrm>
            <a:off x="6225778" y="2309217"/>
            <a:ext cx="2343864" cy="2027396"/>
          </a:xfrm>
          <a:prstGeom prst="rect">
            <a:avLst/>
          </a:prstGeom>
          <a:noFill/>
          <a:ln/>
        </p:spPr>
        <p:txBody>
          <a:bodyPr wrap="square" lIns="0" tIns="0" rIns="0" bIns="0" rtlCol="0" anchor="t"/>
          <a:lstStyle/>
          <a:p>
            <a:pPr marL="0" indent="0" algn="l">
              <a:lnSpc>
                <a:spcPts val="2650"/>
              </a:lnSpc>
              <a:buNone/>
            </a:pPr>
            <a:r>
              <a:rPr lang="en-US" sz="1650" dirty="0">
                <a:solidFill>
                  <a:srgbClr val="2C3249"/>
                </a:solidFill>
                <a:latin typeface="Martel Sans" pitchFamily="34" charset="0"/>
                <a:ea typeface="Martel Sans" pitchFamily="34" charset="-122"/>
                <a:cs typeface="Martel Sans" pitchFamily="34" charset="-120"/>
              </a:rPr>
              <a:t>Sensors: Traffic sensors, environmental sensors, air quality monitors, smart meters.</a:t>
            </a:r>
            <a:endParaRPr lang="en-US" sz="1650" dirty="0"/>
          </a:p>
        </p:txBody>
      </p:sp>
      <p:pic>
        <p:nvPicPr>
          <p:cNvPr id="6" name="Image 2" descr="preencoded.png"/>
          <p:cNvPicPr>
            <a:picLocks noChangeAspect="1"/>
          </p:cNvPicPr>
          <p:nvPr/>
        </p:nvPicPr>
        <p:blipFill>
          <a:blip r:embed="rId5"/>
          <a:stretch>
            <a:fillRect/>
          </a:stretch>
        </p:blipFill>
        <p:spPr>
          <a:xfrm>
            <a:off x="8886468" y="1569958"/>
            <a:ext cx="528042" cy="528042"/>
          </a:xfrm>
          <a:prstGeom prst="rect">
            <a:avLst/>
          </a:prstGeom>
        </p:spPr>
      </p:pic>
      <p:sp>
        <p:nvSpPr>
          <p:cNvPr id="7" name="Text 2"/>
          <p:cNvSpPr/>
          <p:nvPr/>
        </p:nvSpPr>
        <p:spPr>
          <a:xfrm>
            <a:off x="8886468" y="2309217"/>
            <a:ext cx="2343864" cy="1689497"/>
          </a:xfrm>
          <a:prstGeom prst="rect">
            <a:avLst/>
          </a:prstGeom>
          <a:noFill/>
          <a:ln/>
        </p:spPr>
        <p:txBody>
          <a:bodyPr wrap="square" lIns="0" tIns="0" rIns="0" bIns="0" rtlCol="0" anchor="t"/>
          <a:lstStyle/>
          <a:p>
            <a:pPr marL="0" indent="0" algn="l">
              <a:lnSpc>
                <a:spcPts val="2650"/>
              </a:lnSpc>
              <a:buNone/>
            </a:pPr>
            <a:r>
              <a:rPr lang="en-US" sz="1650" dirty="0">
                <a:solidFill>
                  <a:srgbClr val="2C3249"/>
                </a:solidFill>
                <a:latin typeface="Martel Sans" pitchFamily="34" charset="0"/>
                <a:ea typeface="Martel Sans" pitchFamily="34" charset="-122"/>
                <a:cs typeface="Martel Sans" pitchFamily="34" charset="-120"/>
              </a:rPr>
              <a:t>Communication Infrastructure: 5G base stations, Wi-Fi hotspots, fiber optic cables.</a:t>
            </a:r>
            <a:endParaRPr lang="en-US" sz="1650" dirty="0"/>
          </a:p>
        </p:txBody>
      </p:sp>
      <p:pic>
        <p:nvPicPr>
          <p:cNvPr id="8" name="Image 3" descr="preencoded.png"/>
          <p:cNvPicPr>
            <a:picLocks noChangeAspect="1"/>
          </p:cNvPicPr>
          <p:nvPr/>
        </p:nvPicPr>
        <p:blipFill>
          <a:blip r:embed="rId6"/>
          <a:stretch>
            <a:fillRect/>
          </a:stretch>
        </p:blipFill>
        <p:spPr>
          <a:xfrm>
            <a:off x="11547158" y="1569958"/>
            <a:ext cx="528042" cy="528042"/>
          </a:xfrm>
          <a:prstGeom prst="rect">
            <a:avLst/>
          </a:prstGeom>
        </p:spPr>
      </p:pic>
      <p:sp>
        <p:nvSpPr>
          <p:cNvPr id="9" name="Text 3"/>
          <p:cNvSpPr/>
          <p:nvPr/>
        </p:nvSpPr>
        <p:spPr>
          <a:xfrm>
            <a:off x="11547158" y="2309217"/>
            <a:ext cx="2343864" cy="1351598"/>
          </a:xfrm>
          <a:prstGeom prst="rect">
            <a:avLst/>
          </a:prstGeom>
          <a:noFill/>
          <a:ln/>
        </p:spPr>
        <p:txBody>
          <a:bodyPr wrap="square" lIns="0" tIns="0" rIns="0" bIns="0" rtlCol="0" anchor="t"/>
          <a:lstStyle/>
          <a:p>
            <a:pPr marL="0" indent="0" algn="l">
              <a:lnSpc>
                <a:spcPts val="2650"/>
              </a:lnSpc>
              <a:buNone/>
            </a:pPr>
            <a:r>
              <a:rPr lang="en-US" sz="1650" dirty="0">
                <a:solidFill>
                  <a:srgbClr val="2C3249"/>
                </a:solidFill>
                <a:latin typeface="Martel Sans" pitchFamily="34" charset="0"/>
                <a:ea typeface="Martel Sans" pitchFamily="34" charset="-122"/>
                <a:cs typeface="Martel Sans" pitchFamily="34" charset="-120"/>
              </a:rPr>
              <a:t>Computing Devices: Edge servers, data centers, embedded systems.</a:t>
            </a:r>
            <a:endParaRPr lang="en-US" sz="1650" dirty="0"/>
          </a:p>
        </p:txBody>
      </p:sp>
      <p:pic>
        <p:nvPicPr>
          <p:cNvPr id="10" name="Image 4" descr="preencoded.png"/>
          <p:cNvPicPr>
            <a:picLocks noChangeAspect="1"/>
          </p:cNvPicPr>
          <p:nvPr/>
        </p:nvPicPr>
        <p:blipFill>
          <a:blip r:embed="rId7"/>
          <a:stretch>
            <a:fillRect/>
          </a:stretch>
        </p:blipFill>
        <p:spPr>
          <a:xfrm>
            <a:off x="6225778" y="4970264"/>
            <a:ext cx="528042" cy="528042"/>
          </a:xfrm>
          <a:prstGeom prst="rect">
            <a:avLst/>
          </a:prstGeom>
        </p:spPr>
      </p:pic>
      <p:sp>
        <p:nvSpPr>
          <p:cNvPr id="11" name="Text 4"/>
          <p:cNvSpPr/>
          <p:nvPr/>
        </p:nvSpPr>
        <p:spPr>
          <a:xfrm>
            <a:off x="6225778" y="5709523"/>
            <a:ext cx="2343864" cy="1351598"/>
          </a:xfrm>
          <a:prstGeom prst="rect">
            <a:avLst/>
          </a:prstGeom>
          <a:noFill/>
          <a:ln/>
        </p:spPr>
        <p:txBody>
          <a:bodyPr wrap="square" lIns="0" tIns="0" rIns="0" bIns="0" rtlCol="0" anchor="t"/>
          <a:lstStyle/>
          <a:p>
            <a:pPr marL="0" indent="0" algn="l">
              <a:lnSpc>
                <a:spcPts val="2650"/>
              </a:lnSpc>
              <a:buNone/>
            </a:pPr>
            <a:r>
              <a:rPr lang="en-US" sz="1650" dirty="0">
                <a:solidFill>
                  <a:srgbClr val="2C3249"/>
                </a:solidFill>
                <a:latin typeface="Martel Sans" pitchFamily="34" charset="0"/>
                <a:ea typeface="Martel Sans" pitchFamily="34" charset="-122"/>
                <a:cs typeface="Martel Sans" pitchFamily="34" charset="-120"/>
              </a:rPr>
              <a:t>Security Devices: Surveillance cameras, access control systems.</a:t>
            </a:r>
            <a:endParaRPr lang="en-US" sz="1650" dirty="0"/>
          </a:p>
        </p:txBody>
      </p:sp>
      <p:sp>
        <p:nvSpPr>
          <p:cNvPr id="12" name="Text 5"/>
          <p:cNvSpPr/>
          <p:nvPr/>
        </p:nvSpPr>
        <p:spPr>
          <a:xfrm>
            <a:off x="6225778" y="7298769"/>
            <a:ext cx="7665244" cy="337899"/>
          </a:xfrm>
          <a:prstGeom prst="rect">
            <a:avLst/>
          </a:prstGeom>
          <a:noFill/>
          <a:ln/>
        </p:spPr>
        <p:txBody>
          <a:bodyPr wrap="none" lIns="0" tIns="0" rIns="0" bIns="0" rtlCol="0" anchor="t"/>
          <a:lstStyle/>
          <a:p>
            <a:pPr marL="0" indent="0">
              <a:lnSpc>
                <a:spcPts val="2650"/>
              </a:lnSpc>
              <a:buNone/>
            </a:pPr>
            <a:r>
              <a:rPr lang="en-US" sz="1650" dirty="0">
                <a:solidFill>
                  <a:srgbClr val="2C3249"/>
                </a:solidFill>
                <a:latin typeface="Martel Sans" pitchFamily="34" charset="0"/>
                <a:ea typeface="Martel Sans" pitchFamily="34" charset="-122"/>
                <a:cs typeface="Martel Sans" pitchFamily="34" charset="-120"/>
              </a:rPr>
              <a:t>We plan to deploy approximately 10,000 smart sensors across the city.</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995607"/>
            <a:ext cx="5809298" cy="708779"/>
          </a:xfrm>
          <a:prstGeom prst="rect">
            <a:avLst/>
          </a:prstGeom>
          <a:noFill/>
          <a:ln/>
        </p:spPr>
        <p:txBody>
          <a:bodyPr wrap="none" lIns="0" tIns="0" rIns="0" bIns="0" rtlCol="0" anchor="t"/>
          <a:lstStyle/>
          <a:p>
            <a:pPr marL="0" indent="0">
              <a:lnSpc>
                <a:spcPts val="5550"/>
              </a:lnSpc>
              <a:buNone/>
            </a:pPr>
            <a:r>
              <a:rPr lang="en-US" sz="4450" dirty="0">
                <a:solidFill>
                  <a:srgbClr val="272D45"/>
                </a:solidFill>
                <a:latin typeface="Kanit Light" pitchFamily="34" charset="0"/>
                <a:ea typeface="Kanit Light" pitchFamily="34" charset="-122"/>
                <a:cs typeface="Kanit Light" pitchFamily="34" charset="-120"/>
              </a:rPr>
              <a:t>Software Requirements</a:t>
            </a:r>
            <a:endParaRPr lang="en-US" sz="4450" dirty="0"/>
          </a:p>
        </p:txBody>
      </p:sp>
      <p:sp>
        <p:nvSpPr>
          <p:cNvPr id="3" name="Text 1"/>
          <p:cNvSpPr/>
          <p:nvPr/>
        </p:nvSpPr>
        <p:spPr>
          <a:xfrm>
            <a:off x="793790" y="327136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72D45"/>
                </a:solidFill>
                <a:latin typeface="Kanit Light" pitchFamily="34" charset="0"/>
                <a:ea typeface="Kanit Light" pitchFamily="34" charset="-122"/>
                <a:cs typeface="Kanit Light" pitchFamily="34" charset="-120"/>
              </a:rPr>
              <a:t>Data Management</a:t>
            </a:r>
            <a:endParaRPr lang="en-US" sz="2200" dirty="0"/>
          </a:p>
        </p:txBody>
      </p:sp>
      <p:sp>
        <p:nvSpPr>
          <p:cNvPr id="4" name="Text 2"/>
          <p:cNvSpPr/>
          <p:nvPr/>
        </p:nvSpPr>
        <p:spPr>
          <a:xfrm>
            <a:off x="793790" y="3852505"/>
            <a:ext cx="2845594" cy="2177415"/>
          </a:xfrm>
          <a:prstGeom prst="rect">
            <a:avLst/>
          </a:prstGeom>
          <a:noFill/>
          <a:ln/>
        </p:spPr>
        <p:txBody>
          <a:bodyPr wrap="square" lIns="0" tIns="0" rIns="0" bIns="0" rtlCol="0" anchor="t"/>
          <a:lstStyle/>
          <a:p>
            <a:pPr marL="0" indent="0">
              <a:lnSpc>
                <a:spcPts val="2850"/>
              </a:lnSpc>
              <a:buNone/>
            </a:pPr>
            <a:r>
              <a:rPr lang="en-US" sz="1750" dirty="0">
                <a:solidFill>
                  <a:srgbClr val="2C3249"/>
                </a:solidFill>
                <a:latin typeface="Martel Sans" pitchFamily="34" charset="0"/>
                <a:ea typeface="Martel Sans" pitchFamily="34" charset="-122"/>
                <a:cs typeface="Martel Sans" pitchFamily="34" charset="-120"/>
              </a:rPr>
              <a:t>Data Management Platform: Collecting, storing, and processing data from various sources. Example: Hadoop, Spark.</a:t>
            </a:r>
            <a:endParaRPr lang="en-US" sz="1750" dirty="0"/>
          </a:p>
        </p:txBody>
      </p:sp>
      <p:sp>
        <p:nvSpPr>
          <p:cNvPr id="5" name="Text 3"/>
          <p:cNvSpPr/>
          <p:nvPr/>
        </p:nvSpPr>
        <p:spPr>
          <a:xfrm>
            <a:off x="4200406" y="327136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72D45"/>
                </a:solidFill>
                <a:latin typeface="Kanit Light" pitchFamily="34" charset="0"/>
                <a:ea typeface="Kanit Light" pitchFamily="34" charset="-122"/>
                <a:cs typeface="Kanit Light" pitchFamily="34" charset="-120"/>
              </a:rPr>
              <a:t>Analytics Software</a:t>
            </a:r>
            <a:endParaRPr lang="en-US" sz="2200" dirty="0"/>
          </a:p>
        </p:txBody>
      </p:sp>
      <p:sp>
        <p:nvSpPr>
          <p:cNvPr id="6" name="Text 4"/>
          <p:cNvSpPr/>
          <p:nvPr/>
        </p:nvSpPr>
        <p:spPr>
          <a:xfrm>
            <a:off x="4200406" y="3852505"/>
            <a:ext cx="2845594" cy="1451610"/>
          </a:xfrm>
          <a:prstGeom prst="rect">
            <a:avLst/>
          </a:prstGeom>
          <a:noFill/>
          <a:ln/>
        </p:spPr>
        <p:txBody>
          <a:bodyPr wrap="square" lIns="0" tIns="0" rIns="0" bIns="0" rtlCol="0" anchor="t"/>
          <a:lstStyle/>
          <a:p>
            <a:pPr marL="0" indent="0">
              <a:lnSpc>
                <a:spcPts val="2850"/>
              </a:lnSpc>
              <a:buNone/>
            </a:pPr>
            <a:r>
              <a:rPr lang="en-US" sz="1750" dirty="0">
                <a:solidFill>
                  <a:srgbClr val="2C3249"/>
                </a:solidFill>
                <a:latin typeface="Martel Sans" pitchFamily="34" charset="0"/>
                <a:ea typeface="Martel Sans" pitchFamily="34" charset="-122"/>
                <a:cs typeface="Martel Sans" pitchFamily="34" charset="-120"/>
              </a:rPr>
              <a:t>Performing data analysis and generating insights. Example: Tableau, Power BI.</a:t>
            </a:r>
            <a:endParaRPr lang="en-US" sz="1750" dirty="0"/>
          </a:p>
        </p:txBody>
      </p:sp>
      <p:sp>
        <p:nvSpPr>
          <p:cNvPr id="7" name="Text 5"/>
          <p:cNvSpPr/>
          <p:nvPr/>
        </p:nvSpPr>
        <p:spPr>
          <a:xfrm>
            <a:off x="7607022" y="3271361"/>
            <a:ext cx="2845594" cy="708660"/>
          </a:xfrm>
          <a:prstGeom prst="rect">
            <a:avLst/>
          </a:prstGeom>
          <a:noFill/>
          <a:ln/>
        </p:spPr>
        <p:txBody>
          <a:bodyPr wrap="square" lIns="0" tIns="0" rIns="0" bIns="0" rtlCol="0" anchor="t"/>
          <a:lstStyle/>
          <a:p>
            <a:pPr marL="0" indent="0">
              <a:lnSpc>
                <a:spcPts val="2750"/>
              </a:lnSpc>
              <a:buNone/>
            </a:pPr>
            <a:r>
              <a:rPr lang="en-US" sz="2200" dirty="0">
                <a:solidFill>
                  <a:srgbClr val="272D45"/>
                </a:solidFill>
                <a:latin typeface="Kanit Light" pitchFamily="34" charset="0"/>
                <a:ea typeface="Kanit Light" pitchFamily="34" charset="-122"/>
                <a:cs typeface="Kanit Light" pitchFamily="34" charset="-120"/>
              </a:rPr>
              <a:t>Application Development</a:t>
            </a:r>
            <a:endParaRPr lang="en-US" sz="2200" dirty="0"/>
          </a:p>
        </p:txBody>
      </p:sp>
      <p:sp>
        <p:nvSpPr>
          <p:cNvPr id="8" name="Text 6"/>
          <p:cNvSpPr/>
          <p:nvPr/>
        </p:nvSpPr>
        <p:spPr>
          <a:xfrm>
            <a:off x="7607022" y="4206835"/>
            <a:ext cx="2845594" cy="725805"/>
          </a:xfrm>
          <a:prstGeom prst="rect">
            <a:avLst/>
          </a:prstGeom>
          <a:noFill/>
          <a:ln/>
        </p:spPr>
        <p:txBody>
          <a:bodyPr wrap="square" lIns="0" tIns="0" rIns="0" bIns="0" rtlCol="0" anchor="t"/>
          <a:lstStyle/>
          <a:p>
            <a:pPr marL="0" indent="0">
              <a:lnSpc>
                <a:spcPts val="2850"/>
              </a:lnSpc>
              <a:buNone/>
            </a:pPr>
            <a:r>
              <a:rPr lang="en-US" sz="1750" dirty="0">
                <a:solidFill>
                  <a:srgbClr val="2C3249"/>
                </a:solidFill>
                <a:latin typeface="Martel Sans" pitchFamily="34" charset="0"/>
                <a:ea typeface="Martel Sans" pitchFamily="34" charset="-122"/>
                <a:cs typeface="Martel Sans" pitchFamily="34" charset="-120"/>
              </a:rPr>
              <a:t>Building and deploying smart city applications.</a:t>
            </a:r>
            <a:endParaRPr lang="en-US" sz="1750" dirty="0"/>
          </a:p>
        </p:txBody>
      </p:sp>
      <p:sp>
        <p:nvSpPr>
          <p:cNvPr id="9" name="Text 7"/>
          <p:cNvSpPr/>
          <p:nvPr/>
        </p:nvSpPr>
        <p:spPr>
          <a:xfrm>
            <a:off x="11013638" y="327136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72D45"/>
                </a:solidFill>
                <a:latin typeface="Kanit Light" pitchFamily="34" charset="0"/>
                <a:ea typeface="Kanit Light" pitchFamily="34" charset="-122"/>
                <a:cs typeface="Kanit Light" pitchFamily="34" charset="-120"/>
              </a:rPr>
              <a:t>Security Software</a:t>
            </a:r>
            <a:endParaRPr lang="en-US" sz="2200" dirty="0"/>
          </a:p>
        </p:txBody>
      </p:sp>
      <p:sp>
        <p:nvSpPr>
          <p:cNvPr id="10" name="Text 8"/>
          <p:cNvSpPr/>
          <p:nvPr/>
        </p:nvSpPr>
        <p:spPr>
          <a:xfrm>
            <a:off x="11013638" y="3852505"/>
            <a:ext cx="2845594" cy="1814513"/>
          </a:xfrm>
          <a:prstGeom prst="rect">
            <a:avLst/>
          </a:prstGeom>
          <a:noFill/>
          <a:ln/>
        </p:spPr>
        <p:txBody>
          <a:bodyPr wrap="square" lIns="0" tIns="0" rIns="0" bIns="0" rtlCol="0" anchor="t"/>
          <a:lstStyle/>
          <a:p>
            <a:pPr marL="0" indent="0">
              <a:lnSpc>
                <a:spcPts val="2850"/>
              </a:lnSpc>
              <a:buNone/>
            </a:pPr>
            <a:r>
              <a:rPr lang="en-US" sz="1750" dirty="0">
                <a:solidFill>
                  <a:srgbClr val="2C3249"/>
                </a:solidFill>
                <a:latin typeface="Martel Sans" pitchFamily="34" charset="0"/>
                <a:ea typeface="Martel Sans" pitchFamily="34" charset="-122"/>
                <a:cs typeface="Martel Sans" pitchFamily="34" charset="-120"/>
              </a:rPr>
              <a:t>Protecting data and infrastructure from cyber threats. Example: Firewalls, intrusion detection systems.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TotalTime>
  <Words>835</Words>
  <Application>Microsoft Office PowerPoint</Application>
  <PresentationFormat>Custom</PresentationFormat>
  <Paragraphs>104</Paragraphs>
  <Slides>12</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Aptos</vt:lpstr>
      <vt:lpstr>Wingdings</vt:lpstr>
      <vt:lpstr>Martel Sans</vt:lpstr>
      <vt:lpstr>Symbol</vt:lpstr>
      <vt:lpstr>Kanit Light</vt: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Vibhor Tyagi</cp:lastModifiedBy>
  <cp:revision>8</cp:revision>
  <dcterms:created xsi:type="dcterms:W3CDTF">2025-03-06T04:11:47Z</dcterms:created>
  <dcterms:modified xsi:type="dcterms:W3CDTF">2025-05-28T07:57:24Z</dcterms:modified>
</cp:coreProperties>
</file>